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3" r:id="rId6"/>
    <p:sldId id="267" r:id="rId7"/>
    <p:sldId id="276" r:id="rId8"/>
    <p:sldId id="272" r:id="rId9"/>
    <p:sldId id="347" r:id="rId10"/>
    <p:sldId id="270" r:id="rId11"/>
    <p:sldId id="271" r:id="rId12"/>
    <p:sldId id="260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7F8"/>
    <a:srgbClr val="EEF9FB"/>
    <a:srgbClr val="E5F4F6"/>
    <a:srgbClr val="EDF8FA"/>
    <a:srgbClr val="99CCFF"/>
    <a:srgbClr val="CC99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23081-72F3-4D12-A4FC-EA011612708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CE170CD-6D40-4D87-A769-82D0C4524E14}">
      <dgm:prSet phldrT="[Texto]" custT="1"/>
      <dgm:spPr/>
      <dgm:t>
        <a:bodyPr/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Viernes - 6:00pm a 10:00pm</a:t>
          </a:r>
        </a:p>
      </dgm:t>
    </dgm:pt>
    <dgm:pt modelId="{9265EE6A-F5DD-4107-9D79-5ABA47D515A9}" type="parTrans" cxnId="{3FA7A1D5-73F9-4A29-96E9-A15CB9E8A893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0546425-75B2-4C7B-AFC7-8498B77EA80C}" type="sibTrans" cxnId="{3FA7A1D5-73F9-4A29-96E9-A15CB9E8A893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DEF248B-982D-4F91-920C-FFA220780208}">
      <dgm:prSet phldrT="[Texto]" custT="1"/>
      <dgm:spPr/>
      <dgm:t>
        <a:bodyPr/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Sábados - 8:00 am a 12:00m</a:t>
          </a:r>
        </a:p>
      </dgm:t>
    </dgm:pt>
    <dgm:pt modelId="{C3A83F3D-7268-455E-A967-5004800EA87F}" type="parTrans" cxnId="{8DB14467-7D6B-42FD-BF55-FFBC11EF3301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30AB40B-4150-440E-B300-6C92C622DBC7}" type="sibTrans" cxnId="{8DB14467-7D6B-42FD-BF55-FFBC11EF3301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2422EA1-9252-457B-B297-F222F379D16D}">
      <dgm:prSet phldrT="[Texto]" custT="1"/>
      <dgm:spPr/>
      <dgm:t>
        <a:bodyPr/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2400" kern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6B9D902-4626-4C5A-A96F-9026D25AE89B}" type="parTrans" cxnId="{0438E961-C75E-4E04-BD29-9414411EF109}">
      <dgm:prSet/>
      <dgm:spPr/>
      <dgm:t>
        <a:bodyPr/>
        <a:lstStyle/>
        <a:p>
          <a:endParaRPr lang="es-CO"/>
        </a:p>
      </dgm:t>
    </dgm:pt>
    <dgm:pt modelId="{D1C0D7BB-7BDE-402C-9770-7171C607B377}" type="sibTrans" cxnId="{0438E961-C75E-4E04-BD29-9414411EF109}">
      <dgm:prSet/>
      <dgm:spPr/>
      <dgm:t>
        <a:bodyPr/>
        <a:lstStyle/>
        <a:p>
          <a:endParaRPr lang="es-CO"/>
        </a:p>
      </dgm:t>
    </dgm:pt>
    <dgm:pt modelId="{55C72B58-EC90-4B5D-B6C4-7B79CE136B31}">
      <dgm:prSet phldrT="[Texto]" custT="1"/>
      <dgm:spPr/>
      <dgm:t>
        <a:bodyPr/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2400" kern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2ADF542-2D47-40F0-B7C3-B57BCDC86B7F}" type="parTrans" cxnId="{ED534499-84EC-462A-9845-414B6C291415}">
      <dgm:prSet/>
      <dgm:spPr/>
      <dgm:t>
        <a:bodyPr/>
        <a:lstStyle/>
        <a:p>
          <a:endParaRPr lang="es-CO"/>
        </a:p>
      </dgm:t>
    </dgm:pt>
    <dgm:pt modelId="{B6B7C36A-AE61-46E2-B8BF-ED5D97C2328C}" type="sibTrans" cxnId="{ED534499-84EC-462A-9845-414B6C291415}">
      <dgm:prSet/>
      <dgm:spPr/>
      <dgm:t>
        <a:bodyPr/>
        <a:lstStyle/>
        <a:p>
          <a:endParaRPr lang="es-CO"/>
        </a:p>
      </dgm:t>
    </dgm:pt>
    <dgm:pt modelId="{DE8A0561-4055-4F23-A1F0-776DCF4B6912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3600" b="1" dirty="0">
              <a:solidFill>
                <a:schemeClr val="tx1"/>
              </a:solidFill>
              <a:latin typeface="Century Gothic" panose="020B0502020202020204" pitchFamily="34" charset="0"/>
            </a:rPr>
            <a:t>Horario</a:t>
          </a:r>
        </a:p>
      </dgm:t>
    </dgm:pt>
    <dgm:pt modelId="{4BB918AB-5B3B-41C0-A9DD-901315EF5CC6}" type="sibTrans" cxnId="{5ABF4276-7F4F-4A51-8559-D08674EF48FE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B653A0E-452D-487A-934E-FCB152EB08FD}" type="parTrans" cxnId="{5ABF4276-7F4F-4A51-8559-D08674EF48FE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D563BBC-9CE3-4862-AE21-1EBB5F75DA89}" type="pres">
      <dgm:prSet presAssocID="{98A23081-72F3-4D12-A4FC-EA0116127087}" presName="Name0" presStyleCnt="0">
        <dgm:presLayoutVars>
          <dgm:dir/>
          <dgm:animLvl val="lvl"/>
          <dgm:resizeHandles val="exact"/>
        </dgm:presLayoutVars>
      </dgm:prSet>
      <dgm:spPr/>
    </dgm:pt>
    <dgm:pt modelId="{17287448-78C3-4F5D-9624-15ABAA38F850}" type="pres">
      <dgm:prSet presAssocID="{DE8A0561-4055-4F23-A1F0-776DCF4B6912}" presName="composite" presStyleCnt="0"/>
      <dgm:spPr/>
    </dgm:pt>
    <dgm:pt modelId="{477A8B8B-6CAA-4FFE-8DF4-415C684E6D8D}" type="pres">
      <dgm:prSet presAssocID="{DE8A0561-4055-4F23-A1F0-776DCF4B6912}" presName="parTx" presStyleLbl="alignNode1" presStyleIdx="0" presStyleCnt="1" custLinFactNeighborX="-2057" custLinFactNeighborY="-2563">
        <dgm:presLayoutVars>
          <dgm:chMax val="0"/>
          <dgm:chPref val="0"/>
          <dgm:bulletEnabled val="1"/>
        </dgm:presLayoutVars>
      </dgm:prSet>
      <dgm:spPr/>
    </dgm:pt>
    <dgm:pt modelId="{2380C0B1-A2F5-4CAD-8488-A693C13FA2C8}" type="pres">
      <dgm:prSet presAssocID="{DE8A0561-4055-4F23-A1F0-776DCF4B6912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41DC80D-3D8B-403B-9A28-222E382BA1C0}" type="presOf" srcId="{98A23081-72F3-4D12-A4FC-EA0116127087}" destId="{FD563BBC-9CE3-4862-AE21-1EBB5F75DA89}" srcOrd="0" destOrd="0" presId="urn:microsoft.com/office/officeart/2005/8/layout/hList1"/>
    <dgm:cxn modelId="{0438E961-C75E-4E04-BD29-9414411EF109}" srcId="{DE8A0561-4055-4F23-A1F0-776DCF4B6912}" destId="{F2422EA1-9252-457B-B297-F222F379D16D}" srcOrd="0" destOrd="0" parTransId="{06B9D902-4626-4C5A-A96F-9026D25AE89B}" sibTransId="{D1C0D7BB-7BDE-402C-9770-7171C607B377}"/>
    <dgm:cxn modelId="{467B1843-E310-47A2-874D-03B035D0F5EA}" type="presOf" srcId="{F2422EA1-9252-457B-B297-F222F379D16D}" destId="{2380C0B1-A2F5-4CAD-8488-A693C13FA2C8}" srcOrd="0" destOrd="0" presId="urn:microsoft.com/office/officeart/2005/8/layout/hList1"/>
    <dgm:cxn modelId="{62530966-D265-4C8A-A9C3-626F6C933697}" type="presOf" srcId="{55C72B58-EC90-4B5D-B6C4-7B79CE136B31}" destId="{2380C0B1-A2F5-4CAD-8488-A693C13FA2C8}" srcOrd="0" destOrd="1" presId="urn:microsoft.com/office/officeart/2005/8/layout/hList1"/>
    <dgm:cxn modelId="{8DB14467-7D6B-42FD-BF55-FFBC11EF3301}" srcId="{DE8A0561-4055-4F23-A1F0-776DCF4B6912}" destId="{FDEF248B-982D-4F91-920C-FFA220780208}" srcOrd="3" destOrd="0" parTransId="{C3A83F3D-7268-455E-A967-5004800EA87F}" sibTransId="{D30AB40B-4150-440E-B300-6C92C622DBC7}"/>
    <dgm:cxn modelId="{5ABF4276-7F4F-4A51-8559-D08674EF48FE}" srcId="{98A23081-72F3-4D12-A4FC-EA0116127087}" destId="{DE8A0561-4055-4F23-A1F0-776DCF4B6912}" srcOrd="0" destOrd="0" parTransId="{6B653A0E-452D-487A-934E-FCB152EB08FD}" sibTransId="{4BB918AB-5B3B-41C0-A9DD-901315EF5CC6}"/>
    <dgm:cxn modelId="{ED534499-84EC-462A-9845-414B6C291415}" srcId="{DE8A0561-4055-4F23-A1F0-776DCF4B6912}" destId="{55C72B58-EC90-4B5D-B6C4-7B79CE136B31}" srcOrd="1" destOrd="0" parTransId="{42ADF542-2D47-40F0-B7C3-B57BCDC86B7F}" sibTransId="{B6B7C36A-AE61-46E2-B8BF-ED5D97C2328C}"/>
    <dgm:cxn modelId="{A0BE849B-0140-4299-9196-D1FCE2A1462B}" type="presOf" srcId="{0CE170CD-6D40-4D87-A769-82D0C4524E14}" destId="{2380C0B1-A2F5-4CAD-8488-A693C13FA2C8}" srcOrd="0" destOrd="2" presId="urn:microsoft.com/office/officeart/2005/8/layout/hList1"/>
    <dgm:cxn modelId="{A6D1899B-3685-4DA7-A87A-5D7DB4BDDC0F}" type="presOf" srcId="{DE8A0561-4055-4F23-A1F0-776DCF4B6912}" destId="{477A8B8B-6CAA-4FFE-8DF4-415C684E6D8D}" srcOrd="0" destOrd="0" presId="urn:microsoft.com/office/officeart/2005/8/layout/hList1"/>
    <dgm:cxn modelId="{2CF642CE-D5F3-41A9-B841-C1C0D27D594A}" type="presOf" srcId="{FDEF248B-982D-4F91-920C-FFA220780208}" destId="{2380C0B1-A2F5-4CAD-8488-A693C13FA2C8}" srcOrd="0" destOrd="3" presId="urn:microsoft.com/office/officeart/2005/8/layout/hList1"/>
    <dgm:cxn modelId="{3FA7A1D5-73F9-4A29-96E9-A15CB9E8A893}" srcId="{DE8A0561-4055-4F23-A1F0-776DCF4B6912}" destId="{0CE170CD-6D40-4D87-A769-82D0C4524E14}" srcOrd="2" destOrd="0" parTransId="{9265EE6A-F5DD-4107-9D79-5ABA47D515A9}" sibTransId="{F0546425-75B2-4C7B-AFC7-8498B77EA80C}"/>
    <dgm:cxn modelId="{2644C1A2-9488-480E-9206-F1BBE4EF7171}" type="presParOf" srcId="{FD563BBC-9CE3-4862-AE21-1EBB5F75DA89}" destId="{17287448-78C3-4F5D-9624-15ABAA38F850}" srcOrd="0" destOrd="0" presId="urn:microsoft.com/office/officeart/2005/8/layout/hList1"/>
    <dgm:cxn modelId="{6878E7BC-E43D-4A65-BDEF-E7B02874A24A}" type="presParOf" srcId="{17287448-78C3-4F5D-9624-15ABAA38F850}" destId="{477A8B8B-6CAA-4FFE-8DF4-415C684E6D8D}" srcOrd="0" destOrd="0" presId="urn:microsoft.com/office/officeart/2005/8/layout/hList1"/>
    <dgm:cxn modelId="{7793EAFD-4FB7-4EEE-8D43-E836F8DF012E}" type="presParOf" srcId="{17287448-78C3-4F5D-9624-15ABAA38F850}" destId="{2380C0B1-A2F5-4CAD-8488-A693C13FA2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A8B8B-6CAA-4FFE-8DF4-415C684E6D8D}">
      <dsp:nvSpPr>
        <dsp:cNvPr id="0" name=""/>
        <dsp:cNvSpPr/>
      </dsp:nvSpPr>
      <dsp:spPr>
        <a:xfrm>
          <a:off x="0" y="0"/>
          <a:ext cx="8796620" cy="13824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chemeClr val="tx1"/>
              </a:solidFill>
              <a:latin typeface="Century Gothic" panose="020B0502020202020204" pitchFamily="34" charset="0"/>
            </a:rPr>
            <a:t>Horario</a:t>
          </a:r>
        </a:p>
      </dsp:txBody>
      <dsp:txXfrm>
        <a:off x="0" y="0"/>
        <a:ext cx="8796620" cy="1382400"/>
      </dsp:txXfrm>
    </dsp:sp>
    <dsp:sp modelId="{2380C0B1-A2F5-4CAD-8488-A693C13FA2C8}">
      <dsp:nvSpPr>
        <dsp:cNvPr id="0" name=""/>
        <dsp:cNvSpPr/>
      </dsp:nvSpPr>
      <dsp:spPr>
        <a:xfrm>
          <a:off x="0" y="1398785"/>
          <a:ext cx="8796620" cy="21081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2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CO" sz="2400" kern="1200" dirty="0">
            <a:solidFill>
              <a:schemeClr val="tx1"/>
            </a:solidFill>
            <a:latin typeface="Century Gothic" panose="020B0502020202020204" pitchFamily="34" charset="0"/>
          </a:endParaRPr>
        </a:p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Viernes - 6:00pm a 10:00pm</a:t>
          </a:r>
        </a:p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Century Gothic" panose="020B0502020202020204" pitchFamily="34" charset="0"/>
            </a:rPr>
            <a:t>Sábados - 8:00 am a 12:00m</a:t>
          </a:r>
        </a:p>
      </dsp:txBody>
      <dsp:txXfrm>
        <a:off x="0" y="1398785"/>
        <a:ext cx="8796620" cy="210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DB223B1-4C9B-4B67-A204-AFA153A24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1DE101-7A6F-4D13-B930-FCA3F03D6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2946" y="2084388"/>
            <a:ext cx="5755178" cy="2387600"/>
          </a:xfrm>
        </p:spPr>
        <p:txBody>
          <a:bodyPr anchor="b">
            <a:noAutofit/>
          </a:bodyPr>
          <a:lstStyle>
            <a:lvl1pPr algn="ctr">
              <a:defRPr sz="4800">
                <a:latin typeface="+mj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471CD1-850D-4992-8D71-33F4EEC4D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2946" y="4564063"/>
            <a:ext cx="5755178" cy="1655762"/>
          </a:xfrm>
        </p:spPr>
        <p:txBody>
          <a:bodyPr/>
          <a:lstStyle>
            <a:lvl1pPr marL="0" indent="0" algn="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86A41E-CC19-4938-A923-763EB6DB5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778" y="-65347"/>
            <a:ext cx="1632402" cy="1711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22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20D24052-2AC8-4068-B435-DA0B6886C7F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27EB25E6-D4E7-46C9-818D-B04E20497DF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C0E225E-EC55-4400-8C8B-EB14F8B84861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A68B5E2-3E49-42C6-BC2C-6D0DCD6919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F6380E9-BA7C-4A1B-9F44-8CACF55B1B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96E6A92-3BDE-4120-ACFF-2136B29B4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CE89A0-0E1D-4F2B-86B6-36054919E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574EED-C531-4B1A-8D49-4478F18A9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4FE4DB-7130-4755-8E61-B2CE69AD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2C5EB8-4293-4135-B1C4-F626433D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A44C45-1377-4966-8215-CEA67B96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675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7FB24-C198-4ED9-9264-F8A4CB93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0E6DD7-62D1-4236-B5E5-E8FDBA91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21472A-11F0-49CF-A52D-48654BA1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B1D71-F452-4EAF-A76D-17B8E87C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C8C46-E6BF-4BB4-B22C-C158B441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Marcador de fecha 1">
            <a:extLst>
              <a:ext uri="{FF2B5EF4-FFF2-40B4-BE49-F238E27FC236}">
                <a16:creationId xmlns:a16="http://schemas.microsoft.com/office/drawing/2014/main" id="{23B5E21E-CA6B-45DA-B3E4-8591095B402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9D48A85D-75C6-4955-BA01-1C533A67A54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DA4756-9A23-48B4-ABBB-E7E8EEF58450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C47ACB6-9D18-445B-B7DD-72E6A413AC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63E73B4-7E10-48A6-9365-C8FCDDC162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E629D51-7330-4C7D-91E6-1FE27586809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7163" y="1253331"/>
            <a:ext cx="105156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764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7FB24-C198-4ED9-9264-F8A4CB93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0E6DD7-62D1-4236-B5E5-E8FDBA910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21472A-11F0-49CF-A52D-48654BA1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3B1D71-F452-4EAF-A76D-17B8E87C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C8C46-E6BF-4BB4-B22C-C158B4410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Marcador de fecha 1">
            <a:extLst>
              <a:ext uri="{FF2B5EF4-FFF2-40B4-BE49-F238E27FC236}">
                <a16:creationId xmlns:a16="http://schemas.microsoft.com/office/drawing/2014/main" id="{23B5E21E-CA6B-45DA-B3E4-8591095B402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9D48A85D-75C6-4955-BA01-1C533A67A54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DA4756-9A23-48B4-ABBB-E7E8EEF58450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C47ACB6-9D18-445B-B7DD-72E6A413AC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63E73B4-7E10-48A6-9365-C8FCDDC162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786895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DB18ED-42F3-41E5-BBD4-94784A50F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25302"/>
            <a:ext cx="5157787" cy="1326918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B5B16D-29E7-4418-BADF-88F9F6E00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32443"/>
            <a:ext cx="5157787" cy="445835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E855FC-C691-4F66-9E43-1F78584E3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325302"/>
            <a:ext cx="5183188" cy="1326918"/>
          </a:xfrm>
        </p:spPr>
        <p:txBody>
          <a:bodyPr anchor="b"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683506-B3FB-46D6-898A-708C94737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832443"/>
            <a:ext cx="5183188" cy="445835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4D3E884-80A4-44C7-81E4-8E1C69EA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F73995-656F-4A8D-8ED9-38B6AB1B6694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6D7DAB-CAA3-4821-B1BF-A5B032E4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76E9642-6FB0-45C8-833F-5EC7ABB1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BCDC5BD-7DEA-4986-B405-A53EB36E2D5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750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4DD0E-5432-43AB-8FD3-3AD69079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160ED-06F7-4104-A5D2-81A21ADC0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4C1F2-B77D-4EAE-A744-96DBAFA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727B2C-C6EC-4672-891A-989EEC11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C3A59C-D937-47B6-866F-CE20AC95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2" name="Marcador de fecha 1">
            <a:extLst>
              <a:ext uri="{FF2B5EF4-FFF2-40B4-BE49-F238E27FC236}">
                <a16:creationId xmlns:a16="http://schemas.microsoft.com/office/drawing/2014/main" id="{5D4D9E7A-8CBD-4F2C-A046-A64F55F5C9DE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13" name="Marcador de número de diapositiva 3">
            <a:extLst>
              <a:ext uri="{FF2B5EF4-FFF2-40B4-BE49-F238E27FC236}">
                <a16:creationId xmlns:a16="http://schemas.microsoft.com/office/drawing/2014/main" id="{3F4D1F77-F978-4A95-90AE-FE189FC32B8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4334954-DE43-4CBB-AF76-B6682BAF79C8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36B5802-428E-4024-8E6A-393B71827F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E532ADF3-EE76-4B16-954A-8989E9C2C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63869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1CFBB24-0E5D-4C75-B56A-58EF4954CD33}"/>
              </a:ext>
            </a:extLst>
          </p:cNvPr>
          <p:cNvGrpSpPr/>
          <p:nvPr/>
        </p:nvGrpSpPr>
        <p:grpSpPr>
          <a:xfrm>
            <a:off x="0" y="0"/>
            <a:ext cx="12702988" cy="6858000"/>
            <a:chOff x="-3836582" y="-1350888"/>
            <a:chExt cx="12702988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E0B2329-F2E0-481F-AB5C-A0F0276603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836582" y="-1350888"/>
              <a:ext cx="12702988" cy="6858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E15F141-E2B8-461C-9519-D99C2DD4D3E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1603" t="8169" r="11299" b="15255"/>
            <a:stretch/>
          </p:blipFill>
          <p:spPr>
            <a:xfrm>
              <a:off x="-1507223" y="-957395"/>
              <a:ext cx="7533283" cy="56255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722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fecha 1">
            <a:extLst>
              <a:ext uri="{FF2B5EF4-FFF2-40B4-BE49-F238E27FC236}">
                <a16:creationId xmlns:a16="http://schemas.microsoft.com/office/drawing/2014/main" id="{B7B1C2EC-DDFE-48BE-A0FD-F92DC673854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12" name="Marcador de número de diapositiva 3">
            <a:extLst>
              <a:ext uri="{FF2B5EF4-FFF2-40B4-BE49-F238E27FC236}">
                <a16:creationId xmlns:a16="http://schemas.microsoft.com/office/drawing/2014/main" id="{BD0C6D68-AD62-4B8B-886F-3507FC832D5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EED05E1-06B7-4F9B-8E48-92FD5CCD70D0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BB0C77B-8D97-48D5-8BAC-558895E96E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787C33D-5CC4-4F8D-B9DB-872C2B348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8B8CDD5-C489-4474-B90E-3292E4B0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35C40-B84C-46A1-B688-93141545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7056B9-8858-4D5E-86B4-B62712A8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5B1988-D52D-4717-BA66-9D18419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84F37E-3F87-4BE1-80CF-733DD77F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Marcador de fecha 1">
            <a:extLst>
              <a:ext uri="{FF2B5EF4-FFF2-40B4-BE49-F238E27FC236}">
                <a16:creationId xmlns:a16="http://schemas.microsoft.com/office/drawing/2014/main" id="{A21475E1-7630-48DC-915C-054A7A452AD1}"/>
              </a:ext>
            </a:extLst>
          </p:cNvPr>
          <p:cNvSpPr txBox="1">
            <a:spLocks/>
          </p:cNvSpPr>
          <p:nvPr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3D1A0532-E348-4938-9B60-377564F13B07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9" name="Marcador de fecha 1">
            <a:extLst>
              <a:ext uri="{FF2B5EF4-FFF2-40B4-BE49-F238E27FC236}">
                <a16:creationId xmlns:a16="http://schemas.microsoft.com/office/drawing/2014/main" id="{D111472B-0B44-435E-949D-CF9C7CE06276}"/>
              </a:ext>
            </a:extLst>
          </p:cNvPr>
          <p:cNvSpPr txBox="1">
            <a:spLocks/>
          </p:cNvSpPr>
          <p:nvPr/>
        </p:nvSpPr>
        <p:spPr>
          <a:xfrm>
            <a:off x="1143000" y="6661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10" name="Marcador de número de diapositiva 3">
            <a:extLst>
              <a:ext uri="{FF2B5EF4-FFF2-40B4-BE49-F238E27FC236}">
                <a16:creationId xmlns:a16="http://schemas.microsoft.com/office/drawing/2014/main" id="{100969BB-1560-40AA-9626-E6DDC73A27F7}"/>
              </a:ext>
            </a:extLst>
          </p:cNvPr>
          <p:cNvSpPr txBox="1">
            <a:spLocks/>
          </p:cNvSpPr>
          <p:nvPr/>
        </p:nvSpPr>
        <p:spPr>
          <a:xfrm>
            <a:off x="8915400" y="6661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534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2A4FC7C2-4FAE-4743-85BD-1EFF065A52EC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D8267E77-9234-4BD5-8A45-52F612F1E86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B9B9E12-B384-4FC7-9F49-8AB644E10F9D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24CDF5C-E46D-4EA3-A858-C801D14F41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AB396C1-02D8-4CB2-8C05-D72C28C920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BD553BE-B56C-4581-9263-97AAD99B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5C4571-D18B-40B7-BBA8-5F04F3A7E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5E95CF-4F9B-4B46-9F41-8E8C182D4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FDF9E-DB7D-4CD7-9C19-5B408C8E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0F79DF-2F67-4992-9C63-93D7A33C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C8EE8E-80A3-44E3-A2D0-C04FAB6D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571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fecha 1">
            <a:extLst>
              <a:ext uri="{FF2B5EF4-FFF2-40B4-BE49-F238E27FC236}">
                <a16:creationId xmlns:a16="http://schemas.microsoft.com/office/drawing/2014/main" id="{794BA7D3-9EB9-4EDF-ACB6-25BE18C722C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11" name="Marcador de número de diapositiva 3">
            <a:extLst>
              <a:ext uri="{FF2B5EF4-FFF2-40B4-BE49-F238E27FC236}">
                <a16:creationId xmlns:a16="http://schemas.microsoft.com/office/drawing/2014/main" id="{670424DE-75E7-4753-A1AD-86E6D65CE34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FD8802B-4F3C-434F-BF4C-29548AB9C2E3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9645058-AF66-4B35-B55D-DC12FCDBC1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B03B189-94E0-4837-B7F3-2966A8F57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4214A7F-8A6C-4293-91F7-25EDD361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C5528-7E64-4DA8-8D45-58673F84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4FEA1B-6765-4FE4-B82D-BAB3471A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F43663-007F-477D-BB08-2E330CF8F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80CD78-710E-4E19-85EF-9D22ECB75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31EC05-5E65-4CE6-AC5C-61633452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B5F8C2-07DB-4B06-9CFE-020B8342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FB61C5-D676-4A22-ACE0-B78A38B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295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1">
            <a:extLst>
              <a:ext uri="{FF2B5EF4-FFF2-40B4-BE49-F238E27FC236}">
                <a16:creationId xmlns:a16="http://schemas.microsoft.com/office/drawing/2014/main" id="{456D3D7C-2ECE-4C19-9303-C8F6CB590DE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6439E516-9673-4D80-984E-6A3ED10E27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D42E2A8-B24C-4911-85D7-FE53281C47A5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345FDAB-D934-4F9E-B610-5F45A759D6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9CAC119-DFA7-4159-9D66-0CB0E876F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B17E344-E9AB-499C-99FF-A02DB7A7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E629FA-4B4B-4E22-974B-2283529B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1AAC23-D9BC-4CAE-AC7E-DF5F2FBB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1D9183-3FAB-4A6A-940F-BE93D991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09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7294C-8AEB-4618-ACB3-5509320FB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E6ABE2-9898-430B-89B6-DDF65B7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27BF89-1767-4822-BF71-87DF0276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BBD1C93-BCCB-40FC-9E53-8103E2F9ACEE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F05BCD5-E6B5-4BD6-BD14-A9621CD00C7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FA3230C-8E1F-4D64-B5B5-F53E2BC74A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60892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1">
            <a:extLst>
              <a:ext uri="{FF2B5EF4-FFF2-40B4-BE49-F238E27FC236}">
                <a16:creationId xmlns:a16="http://schemas.microsoft.com/office/drawing/2014/main" id="{2581B6FD-A0AF-49CF-AB12-03EAB6CA59F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5EFEC8-4236-4192-ABCB-153D51310893}" type="datetimeFigureOut">
              <a:rPr lang="es-CO" smtClean="0"/>
              <a:pPr/>
              <a:t>5/4/2024</a:t>
            </a:fld>
            <a:endParaRPr lang="es-CO" dirty="0"/>
          </a:p>
        </p:txBody>
      </p:sp>
      <p:sp>
        <p:nvSpPr>
          <p:cNvPr id="9" name="Marcador de número de diapositiva 3">
            <a:extLst>
              <a:ext uri="{FF2B5EF4-FFF2-40B4-BE49-F238E27FC236}">
                <a16:creationId xmlns:a16="http://schemas.microsoft.com/office/drawing/2014/main" id="{657307BD-E0B3-455B-B42A-0AE7E9E9C64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27629-15E6-4EA4-8DCA-F3905820CE6E}" type="slidenum">
              <a:rPr lang="es-CO" smtClean="0"/>
              <a:pPr/>
              <a:t>‹Nº›</a:t>
            </a:fld>
            <a:endParaRPr lang="es-CO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D5E974A-56A5-4AB1-B903-3DF3B74A52CD}"/>
              </a:ext>
            </a:extLst>
          </p:cNvPr>
          <p:cNvGrpSpPr/>
          <p:nvPr/>
        </p:nvGrpSpPr>
        <p:grpSpPr>
          <a:xfrm>
            <a:off x="0" y="-65347"/>
            <a:ext cx="12192000" cy="6923347"/>
            <a:chOff x="16626" y="-65347"/>
            <a:chExt cx="12086705" cy="69233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C19380A-8239-4CC4-8DEE-522BEB6E209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36" r="592" b="849"/>
            <a:stretch/>
          </p:blipFill>
          <p:spPr>
            <a:xfrm>
              <a:off x="16626" y="0"/>
              <a:ext cx="12086705" cy="6858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662CB96-1F33-4A02-9433-D2D5CAF1F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98778" y="-65347"/>
              <a:ext cx="1632402" cy="17115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9E227F6-882F-434A-8E0F-E3FCFA27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B7048-5447-4072-BD0E-DC1A83BA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EB2B2F-9E74-4FEA-9C61-0C58F34B6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FBA5B9-D324-4A7A-886C-AA438C0D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31F70-79E1-4AC4-914F-3FE01F94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AD3674-F256-40F6-8A6B-B09032BA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917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A32850-986E-402C-9246-8C35AA3C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692545-FBD2-4874-AB02-B4770B0DC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238791-B9CC-4C24-9419-E434C2FAA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FEC8-4236-4192-ABCB-153D51310893}" type="datetimeFigureOut">
              <a:rPr lang="es-CO" smtClean="0"/>
              <a:t>5/4/2024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AA2646-2A0E-48D6-93A9-AE9DC9C67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7F519-498E-4595-9A78-7550DDC0D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7629-15E6-4EA4-8DCA-F3905820CE6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574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3" r:id="rId12"/>
    <p:sldLayoutId id="2147483662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osgrados.mercadeo@uco.edu.co" TargetMode="External"/><Relationship Id="rId2" Type="http://schemas.openxmlformats.org/officeDocument/2006/relationships/hyperlink" Target="mailto:clukau@uco.edu.c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190AB-B117-4391-95F5-0573AAA52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1072" y="2061818"/>
            <a:ext cx="7195929" cy="2387600"/>
          </a:xfrm>
        </p:spPr>
        <p:txBody>
          <a:bodyPr/>
          <a:lstStyle/>
          <a:p>
            <a:r>
              <a:rPr lang="es-CO" dirty="0"/>
              <a:t>ESPECIALIZACIÓN EN LOGÍSTICA Y OPERACIONES</a:t>
            </a:r>
            <a:br>
              <a:rPr lang="es-CO" dirty="0"/>
            </a:br>
            <a:r>
              <a:rPr lang="es-CO" sz="1400" dirty="0"/>
              <a:t>Resolución No. 021503 17 nov 2023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99F299-EA2C-4405-B305-35CF9073A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134" y="4471988"/>
            <a:ext cx="5755178" cy="1655762"/>
          </a:xfrm>
        </p:spPr>
        <p:txBody>
          <a:bodyPr/>
          <a:lstStyle/>
          <a:p>
            <a:endParaRPr lang="es-CO" dirty="0"/>
          </a:p>
          <a:p>
            <a:r>
              <a:rPr lang="es-CO" dirty="0"/>
              <a:t>Facultad de Ciencia Económicas y Administrativas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D3A766-6AF8-4E53-A923-462BE181B713}"/>
              </a:ext>
            </a:extLst>
          </p:cNvPr>
          <p:cNvSpPr txBox="1"/>
          <p:nvPr/>
        </p:nvSpPr>
        <p:spPr>
          <a:xfrm>
            <a:off x="1034999" y="1300587"/>
            <a:ext cx="50610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>
                <a:solidFill>
                  <a:schemeClr val="accent6">
                    <a:lumMod val="50000"/>
                  </a:schemeClr>
                </a:solidFill>
              </a:rPr>
              <a:t>BIENVENIDOS</a:t>
            </a:r>
            <a:endParaRPr lang="es-CO" sz="8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A98FD-94C7-4469-9528-0E9C0559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Denominación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398983E-3B81-42E7-9C45-30B7F4A42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76421"/>
              </p:ext>
            </p:extLst>
          </p:nvPr>
        </p:nvGraphicFramePr>
        <p:xfrm>
          <a:off x="1119051" y="1991203"/>
          <a:ext cx="9953897" cy="3528000"/>
        </p:xfrm>
        <a:graphic>
          <a:graphicData uri="http://schemas.openxmlformats.org/drawingml/2006/table">
            <a:tbl>
              <a:tblPr firstCol="1" bandRow="1">
                <a:tableStyleId>{5FD0F851-EC5A-4D38-B0AD-8093EC10F338}</a:tableStyleId>
              </a:tblPr>
              <a:tblGrid>
                <a:gridCol w="4323806">
                  <a:extLst>
                    <a:ext uri="{9D8B030D-6E8A-4147-A177-3AD203B41FA5}">
                      <a16:colId xmlns:a16="http://schemas.microsoft.com/office/drawing/2014/main" val="3278361636"/>
                    </a:ext>
                  </a:extLst>
                </a:gridCol>
                <a:gridCol w="5630091">
                  <a:extLst>
                    <a:ext uri="{9D8B030D-6E8A-4147-A177-3AD203B41FA5}">
                      <a16:colId xmlns:a16="http://schemas.microsoft.com/office/drawing/2014/main" val="363275806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Nombre del Programa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Especialización en Logística y Operaciones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8714496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Título a otorgar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Especialista en Logística y Operaciones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476028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Ubicación del Programa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Universidad Católica de Oriente- Rionegro – Antioquia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52034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Metodología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Presencial 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49946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Duración del Programa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+mj-lt"/>
                        </a:rPr>
                        <a:t>2 semestres</a:t>
                      </a:r>
                      <a:endParaRPr lang="es-CO" sz="14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808627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Número de créditos académicos</a:t>
                      </a: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349673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Facultad a la que está inscrito</a:t>
                      </a:r>
                    </a:p>
                  </a:txBody>
                  <a:tcPr marL="55282" marR="55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Facultad de Ciencias Económicas y Administrativas - FACEA</a:t>
                      </a:r>
                    </a:p>
                  </a:txBody>
                  <a:tcPr marL="55282" marR="5528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21849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7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8F16140A-6C0B-4C38-B739-7A6573133C22}"/>
              </a:ext>
            </a:extLst>
          </p:cNvPr>
          <p:cNvSpPr/>
          <p:nvPr/>
        </p:nvSpPr>
        <p:spPr>
          <a:xfrm>
            <a:off x="270934" y="2939400"/>
            <a:ext cx="3015606" cy="979200"/>
          </a:xfrm>
          <a:custGeom>
            <a:avLst/>
            <a:gdLst>
              <a:gd name="connsiteX0" fmla="*/ 0 w 4913783"/>
              <a:gd name="connsiteY0" fmla="*/ 0 h 979200"/>
              <a:gd name="connsiteX1" fmla="*/ 4913783 w 4913783"/>
              <a:gd name="connsiteY1" fmla="*/ 0 h 979200"/>
              <a:gd name="connsiteX2" fmla="*/ 4913783 w 4913783"/>
              <a:gd name="connsiteY2" fmla="*/ 979200 h 979200"/>
              <a:gd name="connsiteX3" fmla="*/ 0 w 4913783"/>
              <a:gd name="connsiteY3" fmla="*/ 979200 h 979200"/>
              <a:gd name="connsiteX4" fmla="*/ 0 w 4913783"/>
              <a:gd name="connsiteY4" fmla="*/ 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979200">
                <a:moveTo>
                  <a:pt x="0" y="0"/>
                </a:moveTo>
                <a:lnTo>
                  <a:pt x="4913783" y="0"/>
                </a:lnTo>
                <a:lnTo>
                  <a:pt x="4913783" y="979200"/>
                </a:lnTo>
                <a:lnTo>
                  <a:pt x="0" y="979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3200" b="1" kern="1200" dirty="0">
                <a:solidFill>
                  <a:schemeClr val="tx1"/>
                </a:solidFill>
                <a:latin typeface="+mj-lt"/>
              </a:rPr>
              <a:t>Perfil profesional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52F8CF7-8554-4F42-8F58-25F6B92CB724}"/>
              </a:ext>
            </a:extLst>
          </p:cNvPr>
          <p:cNvSpPr/>
          <p:nvPr/>
        </p:nvSpPr>
        <p:spPr>
          <a:xfrm>
            <a:off x="3286539" y="1626704"/>
            <a:ext cx="7833017" cy="3925957"/>
          </a:xfrm>
          <a:custGeom>
            <a:avLst/>
            <a:gdLst>
              <a:gd name="connsiteX0" fmla="*/ 0 w 4913783"/>
              <a:gd name="connsiteY0" fmla="*/ 0 h 3388300"/>
              <a:gd name="connsiteX1" fmla="*/ 4913783 w 4913783"/>
              <a:gd name="connsiteY1" fmla="*/ 0 h 3388300"/>
              <a:gd name="connsiteX2" fmla="*/ 4913783 w 4913783"/>
              <a:gd name="connsiteY2" fmla="*/ 3388300 h 3388300"/>
              <a:gd name="connsiteX3" fmla="*/ 0 w 4913783"/>
              <a:gd name="connsiteY3" fmla="*/ 3388300 h 3388300"/>
              <a:gd name="connsiteX4" fmla="*/ 0 w 4913783"/>
              <a:gd name="connsiteY4" fmla="*/ 0 h 33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3388300">
                <a:moveTo>
                  <a:pt x="0" y="0"/>
                </a:moveTo>
                <a:lnTo>
                  <a:pt x="4913783" y="0"/>
                </a:lnTo>
                <a:lnTo>
                  <a:pt x="4913783" y="3388300"/>
                </a:lnTo>
                <a:lnTo>
                  <a:pt x="0" y="3388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0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indent="-228600" algn="just" defTabSz="8890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CO" dirty="0">
                <a:solidFill>
                  <a:schemeClr val="tx1"/>
                </a:solidFill>
                <a:latin typeface="+mj-lt"/>
              </a:rPr>
              <a:t>El egresado de la Especialización estará capacitado para:</a:t>
            </a:r>
          </a:p>
          <a:p>
            <a:pPr marL="0" lvl="1" indent="-228600" algn="just" defTabSz="8890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s-CO" dirty="0">
              <a:solidFill>
                <a:schemeClr val="tx1"/>
              </a:solidFill>
              <a:latin typeface="+mj-lt"/>
            </a:endParaRPr>
          </a:p>
          <a:p>
            <a:pPr marL="57150" lvl="1" indent="-285750" algn="just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+mj-lt"/>
              </a:rPr>
              <a:t>Desarrollar estrategias que permitan mejorar el desempeño de la empresa en las áreas de operaciones y logística de una forma Integral.</a:t>
            </a:r>
          </a:p>
          <a:p>
            <a:pPr marL="57150" lvl="1" indent="-285750" algn="just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+mj-lt"/>
              </a:rPr>
              <a:t>Formular y desarrollar modelos que soporten los procesos de toma de decisiones.</a:t>
            </a:r>
          </a:p>
          <a:p>
            <a:pPr marL="57150" lvl="1" indent="-285750" algn="just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+mj-lt"/>
              </a:rPr>
              <a:t>Mejorar y administrar los procesos de compra y la relación con los proveedores.</a:t>
            </a:r>
          </a:p>
          <a:p>
            <a:pPr marL="57150" lvl="1" indent="-285750" algn="just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+mj-lt"/>
              </a:rPr>
              <a:t>Desarrollar e implementar sistemas de control de inventarios a lo largo de la cadena de abastecimiento.</a:t>
            </a:r>
          </a:p>
          <a:p>
            <a:pPr marL="57150" lvl="1" indent="-285750" algn="just" defTabSz="889000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+mj-lt"/>
              </a:rPr>
              <a:t>Planear, programar y controlar las operaciones.</a:t>
            </a:r>
          </a:p>
        </p:txBody>
      </p:sp>
    </p:spTree>
    <p:extLst>
      <p:ext uri="{BB962C8B-B14F-4D97-AF65-F5344CB8AC3E}">
        <p14:creationId xmlns:p14="http://schemas.microsoft.com/office/powerpoint/2010/main" val="355161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8F16140A-6C0B-4C38-B739-7A6573133C22}"/>
              </a:ext>
            </a:extLst>
          </p:cNvPr>
          <p:cNvSpPr/>
          <p:nvPr/>
        </p:nvSpPr>
        <p:spPr>
          <a:xfrm>
            <a:off x="728873" y="575700"/>
            <a:ext cx="9634330" cy="979200"/>
          </a:xfrm>
          <a:custGeom>
            <a:avLst/>
            <a:gdLst>
              <a:gd name="connsiteX0" fmla="*/ 0 w 4913783"/>
              <a:gd name="connsiteY0" fmla="*/ 0 h 979200"/>
              <a:gd name="connsiteX1" fmla="*/ 4913783 w 4913783"/>
              <a:gd name="connsiteY1" fmla="*/ 0 h 979200"/>
              <a:gd name="connsiteX2" fmla="*/ 4913783 w 4913783"/>
              <a:gd name="connsiteY2" fmla="*/ 979200 h 979200"/>
              <a:gd name="connsiteX3" fmla="*/ 0 w 4913783"/>
              <a:gd name="connsiteY3" fmla="*/ 979200 h 979200"/>
              <a:gd name="connsiteX4" fmla="*/ 0 w 4913783"/>
              <a:gd name="connsiteY4" fmla="*/ 0 h 9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979200">
                <a:moveTo>
                  <a:pt x="0" y="0"/>
                </a:moveTo>
                <a:lnTo>
                  <a:pt x="4913783" y="0"/>
                </a:lnTo>
                <a:lnTo>
                  <a:pt x="4913783" y="979200"/>
                </a:lnTo>
                <a:lnTo>
                  <a:pt x="0" y="979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130048" rIns="227584" bIns="130048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32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Perfil </a:t>
            </a:r>
            <a:r>
              <a:rPr lang="es-CO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Ocupac</a:t>
            </a:r>
            <a:r>
              <a:rPr lang="es-CO" sz="3200" b="1" kern="1200" dirty="0">
                <a:solidFill>
                  <a:schemeClr val="tx1"/>
                </a:solidFill>
                <a:latin typeface="Century Gothic" panose="020B0502020202020204" pitchFamily="34" charset="0"/>
              </a:rPr>
              <a:t>ional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52F8CF7-8554-4F42-8F58-25F6B92CB724}"/>
              </a:ext>
            </a:extLst>
          </p:cNvPr>
          <p:cNvSpPr/>
          <p:nvPr/>
        </p:nvSpPr>
        <p:spPr>
          <a:xfrm>
            <a:off x="728873" y="1554900"/>
            <a:ext cx="9634330" cy="3918248"/>
          </a:xfrm>
          <a:custGeom>
            <a:avLst/>
            <a:gdLst>
              <a:gd name="connsiteX0" fmla="*/ 0 w 4913783"/>
              <a:gd name="connsiteY0" fmla="*/ 0 h 3388300"/>
              <a:gd name="connsiteX1" fmla="*/ 4913783 w 4913783"/>
              <a:gd name="connsiteY1" fmla="*/ 0 h 3388300"/>
              <a:gd name="connsiteX2" fmla="*/ 4913783 w 4913783"/>
              <a:gd name="connsiteY2" fmla="*/ 3388300 h 3388300"/>
              <a:gd name="connsiteX3" fmla="*/ 0 w 4913783"/>
              <a:gd name="connsiteY3" fmla="*/ 3388300 h 3388300"/>
              <a:gd name="connsiteX4" fmla="*/ 0 w 4913783"/>
              <a:gd name="connsiteY4" fmla="*/ 0 h 338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3783" h="3388300">
                <a:moveTo>
                  <a:pt x="0" y="0"/>
                </a:moveTo>
                <a:lnTo>
                  <a:pt x="4913783" y="0"/>
                </a:lnTo>
                <a:lnTo>
                  <a:pt x="4913783" y="3388300"/>
                </a:lnTo>
                <a:lnTo>
                  <a:pt x="0" y="33883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lnRef>
          <a:fillRef idx="1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fillRef>
          <a:effectRef idx="0"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3600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+mj-lt"/>
            </a:endParaRPr>
          </a:p>
          <a:p>
            <a:pPr marL="17100" algn="just"/>
            <a:r>
              <a:rPr lang="es-CO" sz="2000" dirty="0">
                <a:latin typeface="+mj-lt"/>
              </a:rPr>
              <a:t>El Especialista en Logística y Operaciones estará en capacidad de desempeñarse dentro de una empresa en:</a:t>
            </a:r>
          </a:p>
          <a:p>
            <a:pPr marL="17100" algn="just"/>
            <a:endParaRPr lang="es-CO" sz="2000" dirty="0">
              <a:latin typeface="+mj-lt"/>
            </a:endParaRPr>
          </a:p>
          <a:p>
            <a:pPr marL="3600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Dirección de operaciones.</a:t>
            </a:r>
          </a:p>
          <a:p>
            <a:pPr marL="3600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Dirección logística.</a:t>
            </a:r>
          </a:p>
          <a:p>
            <a:pPr marL="3600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Planeación, programación y control de las operaciones.</a:t>
            </a:r>
          </a:p>
          <a:p>
            <a:pPr marL="3600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Diseño y administración de centros de distribución.</a:t>
            </a:r>
          </a:p>
          <a:p>
            <a:pPr marL="3600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Transporte y distribución.</a:t>
            </a:r>
          </a:p>
          <a:p>
            <a:pPr marL="36000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+mj-lt"/>
              </a:rPr>
              <a:t>Abastecimiento y control de Inventarios.</a:t>
            </a:r>
            <a:endParaRPr lang="es-CO" sz="2400" kern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383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ED4E9-9FBF-4851-B218-E8551E8D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Plan de estudios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501D24E-D6C4-43B9-B5A2-B0974F3A35F5}"/>
              </a:ext>
            </a:extLst>
          </p:cNvPr>
          <p:cNvSpPr/>
          <p:nvPr/>
        </p:nvSpPr>
        <p:spPr>
          <a:xfrm>
            <a:off x="3414714" y="1591106"/>
            <a:ext cx="5472112" cy="5200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+mj-lt"/>
              </a:rPr>
              <a:t>Componente Logística y Operaciones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0AD908-4B26-470F-8300-20E07DE6D290}"/>
              </a:ext>
            </a:extLst>
          </p:cNvPr>
          <p:cNvSpPr/>
          <p:nvPr/>
        </p:nvSpPr>
        <p:spPr>
          <a:xfrm>
            <a:off x="6352205" y="2428635"/>
            <a:ext cx="4223030" cy="540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+mj-lt"/>
              </a:rPr>
              <a:t>Semestre II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C388457-FDA5-4A79-BDB8-8D1A7761EC30}"/>
              </a:ext>
            </a:extLst>
          </p:cNvPr>
          <p:cNvSpPr/>
          <p:nvPr/>
        </p:nvSpPr>
        <p:spPr>
          <a:xfrm>
            <a:off x="1616765" y="2452523"/>
            <a:ext cx="4223030" cy="540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+mj-lt"/>
              </a:rPr>
              <a:t>Semestre I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FAF703A-D082-4E67-804C-86AC74F315B4}"/>
              </a:ext>
            </a:extLst>
          </p:cNvPr>
          <p:cNvSpPr/>
          <p:nvPr/>
        </p:nvSpPr>
        <p:spPr>
          <a:xfrm>
            <a:off x="1429534" y="3492954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tx1"/>
                </a:solidFill>
              </a:rPr>
              <a:t>Administración logística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DB04962-77E7-4536-A362-005E4EBE6B60}"/>
              </a:ext>
            </a:extLst>
          </p:cNvPr>
          <p:cNvSpPr/>
          <p:nvPr/>
        </p:nvSpPr>
        <p:spPr>
          <a:xfrm>
            <a:off x="1429534" y="4114356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tx1"/>
                </a:solidFill>
              </a:rPr>
              <a:t>Gestión de transporte</a:t>
            </a: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11242A1E-C063-48FB-9F80-C20C0D99DAEC}"/>
              </a:ext>
            </a:extLst>
          </p:cNvPr>
          <p:cNvSpPr/>
          <p:nvPr/>
        </p:nvSpPr>
        <p:spPr>
          <a:xfrm>
            <a:off x="1417984" y="4735758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tx1"/>
                </a:solidFill>
                <a:latin typeface="+mj-lt"/>
              </a:rPr>
              <a:t>Distribución logística internacional</a:t>
            </a:r>
            <a:endParaRPr lang="es-CO" sz="16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2B295E6-57FA-497F-AE27-646160691865}"/>
              </a:ext>
            </a:extLst>
          </p:cNvPr>
          <p:cNvSpPr/>
          <p:nvPr/>
        </p:nvSpPr>
        <p:spPr>
          <a:xfrm>
            <a:off x="1417984" y="5337170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>
                <a:solidFill>
                  <a:schemeClr val="tx1"/>
                </a:solidFill>
                <a:latin typeface="+mj-lt"/>
              </a:rPr>
              <a:t>Logística I</a:t>
            </a: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C05430E3-7D63-46D5-B58B-211780A31F04}"/>
              </a:ext>
            </a:extLst>
          </p:cNvPr>
          <p:cNvSpPr/>
          <p:nvPr/>
        </p:nvSpPr>
        <p:spPr>
          <a:xfrm>
            <a:off x="6352205" y="3492954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tx1"/>
                </a:solidFill>
              </a:rPr>
              <a:t>Compras e Inventarios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ACC9D942-47D5-4425-B7FE-B0AD82F4156D}"/>
              </a:ext>
            </a:extLst>
          </p:cNvPr>
          <p:cNvSpPr/>
          <p:nvPr/>
        </p:nvSpPr>
        <p:spPr>
          <a:xfrm>
            <a:off x="6363755" y="4114356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tx1"/>
                </a:solidFill>
                <a:latin typeface="+mj-lt"/>
              </a:rPr>
              <a:t>Gestión de almacenes y centros de distribución</a:t>
            </a:r>
            <a:endParaRPr lang="es-CO" sz="16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57D85F00-4D3B-44A6-AEC1-09D21561D828}"/>
              </a:ext>
            </a:extLst>
          </p:cNvPr>
          <p:cNvSpPr/>
          <p:nvPr/>
        </p:nvSpPr>
        <p:spPr>
          <a:xfrm>
            <a:off x="6361730" y="4735758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kern="1200" dirty="0">
                <a:solidFill>
                  <a:schemeClr val="tx1"/>
                </a:solidFill>
                <a:latin typeface="+mj-lt"/>
              </a:rPr>
              <a:t>Gesti</a:t>
            </a:r>
            <a:r>
              <a:rPr lang="es-CO" sz="1600" dirty="0">
                <a:solidFill>
                  <a:schemeClr val="tx1"/>
                </a:solidFill>
                <a:latin typeface="+mj-lt"/>
              </a:rPr>
              <a:t>ón de la cadena de suministro</a:t>
            </a:r>
            <a:endParaRPr lang="es-CO" sz="16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EA66327-234A-4776-9079-41A00D57E3C5}"/>
              </a:ext>
            </a:extLst>
          </p:cNvPr>
          <p:cNvSpPr/>
          <p:nvPr/>
        </p:nvSpPr>
        <p:spPr>
          <a:xfrm>
            <a:off x="6352205" y="5337170"/>
            <a:ext cx="4597492" cy="520010"/>
          </a:xfrm>
          <a:custGeom>
            <a:avLst/>
            <a:gdLst>
              <a:gd name="connsiteX0" fmla="*/ 0 w 3753370"/>
              <a:gd name="connsiteY0" fmla="*/ 0 h 1501348"/>
              <a:gd name="connsiteX1" fmla="*/ 3002696 w 3753370"/>
              <a:gd name="connsiteY1" fmla="*/ 0 h 1501348"/>
              <a:gd name="connsiteX2" fmla="*/ 3753370 w 3753370"/>
              <a:gd name="connsiteY2" fmla="*/ 750674 h 1501348"/>
              <a:gd name="connsiteX3" fmla="*/ 3002696 w 3753370"/>
              <a:gd name="connsiteY3" fmla="*/ 1501348 h 1501348"/>
              <a:gd name="connsiteX4" fmla="*/ 0 w 3753370"/>
              <a:gd name="connsiteY4" fmla="*/ 1501348 h 1501348"/>
              <a:gd name="connsiteX5" fmla="*/ 750674 w 3753370"/>
              <a:gd name="connsiteY5" fmla="*/ 750674 h 1501348"/>
              <a:gd name="connsiteX6" fmla="*/ 0 w 3753370"/>
              <a:gd name="connsiteY6" fmla="*/ 0 h 150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3370" h="1501348">
                <a:moveTo>
                  <a:pt x="0" y="0"/>
                </a:moveTo>
                <a:lnTo>
                  <a:pt x="3002696" y="0"/>
                </a:lnTo>
                <a:lnTo>
                  <a:pt x="3753370" y="750674"/>
                </a:lnTo>
                <a:lnTo>
                  <a:pt x="3002696" y="1501348"/>
                </a:lnTo>
                <a:lnTo>
                  <a:pt x="0" y="1501348"/>
                </a:lnTo>
                <a:lnTo>
                  <a:pt x="750674" y="7506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702" tIns="73343" rIns="824017" bIns="73343" numCol="1" spcCol="1270" anchor="ctr" anchorCtr="0">
            <a:noAutofit/>
          </a:bodyPr>
          <a:lstStyle/>
          <a:p>
            <a:pPr lvl="0" algn="just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dirty="0">
                <a:solidFill>
                  <a:schemeClr val="tx1"/>
                </a:solidFill>
                <a:latin typeface="+mj-lt"/>
              </a:rPr>
              <a:t>Logística II</a:t>
            </a:r>
            <a:endParaRPr lang="es-CO" sz="1600" kern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347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25CF-DF17-4D4C-B51D-0B5184A2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Requisitos para optar al 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13D04-2DF4-4317-804C-C9C7A5E6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5148"/>
            <a:ext cx="10515600" cy="218661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CO" dirty="0"/>
              <a:t> Haber cursado y aprobado el total de los módulos del programa con una nota mínima de tres cinco (3.5)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dirty="0"/>
              <a:t>Estar a paz y salvo por todo concepto, con las diferentes dependencias de la Universidad.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La especialización no tiene como requisito presentar trabajo de grado ni tener nivel de inglés.</a:t>
            </a:r>
          </a:p>
        </p:txBody>
      </p:sp>
    </p:spTree>
    <p:extLst>
      <p:ext uri="{BB962C8B-B14F-4D97-AF65-F5344CB8AC3E}">
        <p14:creationId xmlns:p14="http://schemas.microsoft.com/office/powerpoint/2010/main" val="382393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AAABDD9-FC08-4499-B7F7-34B837E3A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23605"/>
              </p:ext>
            </p:extLst>
          </p:nvPr>
        </p:nvGraphicFramePr>
        <p:xfrm>
          <a:off x="2057400" y="1876425"/>
          <a:ext cx="8796620" cy="35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3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24CBC-5AE6-4416-82A5-A7AD7EEC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Contactos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A34F9-26A3-4FBC-99FF-3A0D79D5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077"/>
            <a:ext cx="10515600" cy="4175885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/>
              <a:t>Coordinadora de la especialización: Claudia Lukau, </a:t>
            </a:r>
            <a:r>
              <a:rPr lang="es-CO" dirty="0">
                <a:hlinkClick r:id="rId2"/>
              </a:rPr>
              <a:t>clukau@uco.edu.co</a:t>
            </a:r>
            <a:r>
              <a:rPr lang="es-CO" dirty="0"/>
              <a:t> 321 394 42 43</a:t>
            </a:r>
          </a:p>
          <a:p>
            <a:pPr marL="0" indent="0" algn="just">
              <a:buNone/>
            </a:pPr>
            <a:r>
              <a:rPr lang="es-CO" dirty="0"/>
              <a:t>Asistente de Mercadeo: Monica López </a:t>
            </a:r>
            <a:r>
              <a:rPr lang="es-CO" dirty="0">
                <a:hlinkClick r:id="rId3"/>
              </a:rPr>
              <a:t>mercadeouco@uco.edu.co</a:t>
            </a:r>
            <a:r>
              <a:rPr lang="es-CO" dirty="0"/>
              <a:t> +(57)(4) 569 90 90 ext. 694</a:t>
            </a:r>
          </a:p>
        </p:txBody>
      </p:sp>
    </p:spTree>
    <p:extLst>
      <p:ext uri="{BB962C8B-B14F-4D97-AF65-F5344CB8AC3E}">
        <p14:creationId xmlns:p14="http://schemas.microsoft.com/office/powerpoint/2010/main" val="208940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13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1">
      <a:majorFont>
        <a:latin typeface="Nimbus"/>
        <a:ea typeface=""/>
        <a:cs typeface=""/>
      </a:majorFont>
      <a:minorFont>
        <a:latin typeface="Nimb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9C48D65B59E743986DDA6EE50038BC" ma:contentTypeVersion="1" ma:contentTypeDescription="Crear nuevo documento." ma:contentTypeScope="" ma:versionID="86917b12a78b1a5e5892d9e9f8b72cb8">
  <xsd:schema xmlns:xsd="http://www.w3.org/2001/XMLSchema" xmlns:xs="http://www.w3.org/2001/XMLSchema" xmlns:p="http://schemas.microsoft.com/office/2006/metadata/properties" xmlns:ns2="0f755f2f-6418-4beb-9120-a4c6d91ff65b" targetNamespace="http://schemas.microsoft.com/office/2006/metadata/properties" ma:root="true" ma:fieldsID="b69602d5eae6938ec8ab29c709c3d89a" ns2:_="">
    <xsd:import namespace="0f755f2f-6418-4beb-9120-a4c6d91ff65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755f2f-6418-4beb-9120-a4c6d91ff6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D710FE-D1EC-428D-8154-A720E31FB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E86809-BE50-4F30-ACB7-39C756309850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12079763-504f-4664-a240-f28a87e4ab30"/>
    <ds:schemaRef ds:uri="http://purl.org/dc/terms/"/>
    <ds:schemaRef ds:uri="http://schemas.openxmlformats.org/package/2006/metadata/core-properties"/>
    <ds:schemaRef ds:uri="48bce083-703b-4877-a128-0b90ca5b27fa"/>
  </ds:schemaRefs>
</ds:datastoreItem>
</file>

<file path=customXml/itemProps3.xml><?xml version="1.0" encoding="utf-8"?>
<ds:datastoreItem xmlns:ds="http://schemas.openxmlformats.org/officeDocument/2006/customXml" ds:itemID="{0CC87A87-C262-40FF-AEC6-D18697261A78}"/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366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Nimbus</vt:lpstr>
      <vt:lpstr>Times New Roman</vt:lpstr>
      <vt:lpstr>Wingdings</vt:lpstr>
      <vt:lpstr>Tema de Office</vt:lpstr>
      <vt:lpstr>ESPECIALIZACIÓN EN LOGÍSTICA Y OPERACIONES Resolución No. 021503 17 nov 2023</vt:lpstr>
      <vt:lpstr>Denominación</vt:lpstr>
      <vt:lpstr>Presentación de PowerPoint</vt:lpstr>
      <vt:lpstr>Presentación de PowerPoint</vt:lpstr>
      <vt:lpstr>Plan de estudios</vt:lpstr>
      <vt:lpstr>Requisitos para optar al título</vt:lpstr>
      <vt:lpstr>Presentación de PowerPoint</vt:lpstr>
      <vt:lpstr>Contactos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Perez Cadavid;Diego Andres Velez  Rivera</dc:creator>
  <cp:lastModifiedBy>Claudia Elena Lukau Quintero</cp:lastModifiedBy>
  <cp:revision>157</cp:revision>
  <dcterms:created xsi:type="dcterms:W3CDTF">2019-09-18T16:15:22Z</dcterms:created>
  <dcterms:modified xsi:type="dcterms:W3CDTF">2024-04-05T23:29:39Z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0x010100C09C48D65B59E743986DDA6EE50038BC</vt:lpwstr>
  </property>
</Properties>
</file>