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olors19.xml" ContentType="application/vnd.ms-office.chartcolorstyle+xml"/>
  <Override PartName="/ppt/charts/style19.xml" ContentType="application/vnd.ms-office.chartstyle+xml"/>
  <Override PartName="/ppt/charts/colors17.xml" ContentType="application/vnd.ms-office.chartcolorstyle+xml"/>
  <Override PartName="/ppt/charts/colors18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7.xml" ContentType="application/vnd.ms-office.chartcolorstyle+xml"/>
  <Override PartName="/ppt/charts/style7.xml" ContentType="application/vnd.ms-office.chartstyle+xml"/>
  <Override PartName="/ppt/charts/chart10.xml" ContentType="application/vnd.openxmlformats-officedocument.drawingml.chart+xml"/>
  <Override PartName="/ppt/theme/theme1.xml" ContentType="application/vnd.openxmlformats-officedocument.theme+xml"/>
  <Override PartName="/ppt/charts/colors6.xml" ContentType="application/vnd.ms-office.chartcolorstyle+xml"/>
  <Override PartName="/ppt/charts/style6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25.xml" ContentType="application/vnd.openxmlformats-officedocument.drawingml.chart+xml"/>
  <Override PartName="/ppt/charts/style8.xml" ContentType="application/vnd.ms-office.chartstyle+xml"/>
  <Override PartName="/ppt/charts/chart12.xml" ContentType="application/vnd.openxmlformats-officedocument.drawingml.chart+xml"/>
  <Override PartName="/ppt/charts/chart20.xml" ContentType="application/vnd.openxmlformats-officedocument.drawingml.chart+xml"/>
  <Override PartName="/ppt/charts/colors15.xml" ContentType="application/vnd.ms-office.chartcolorstyle+xml"/>
  <Override PartName="/ppt/charts/style15.xml" ContentType="application/vnd.ms-office.chartstyle+xml"/>
  <Override PartName="/ppt/charts/chart19.xml" ContentType="application/vnd.openxmlformats-officedocument.drawingml.chart+xml"/>
  <Override PartName="/ppt/charts/colors8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style18.xml" ContentType="application/vnd.ms-office.chartstyle+xml"/>
  <Override PartName="/ppt/charts/chart24.xml" ContentType="application/vnd.openxmlformats-officedocument.drawingml.chart+xml"/>
  <Override PartName="/ppt/charts/style17.xml" ContentType="application/vnd.ms-office.chartstyle+xml"/>
  <Override PartName="/ppt/charts/chart23.xml" ContentType="application/vnd.openxmlformats-officedocument.drawingml.chart+xml"/>
  <Override PartName="/ppt/charts/chart22.xml" ContentType="application/vnd.openxmlformats-officedocument.drawingml.chart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chart17.xml" ContentType="application/vnd.openxmlformats-officedocument.drawingml.chart+xml"/>
  <Override PartName="/ppt/charts/chart14.xml" ContentType="application/vnd.openxmlformats-officedocument.drawingml.chart+xml"/>
  <Override PartName="/ppt/charts/style14.xml" ContentType="application/vnd.ms-office.chartstyle+xml"/>
  <Override PartName="/ppt/charts/style10.xml" ContentType="application/vnd.ms-office.chartstyle+xml"/>
  <Override PartName="/ppt/charts/chart13.xml" ContentType="application/vnd.openxmlformats-officedocument.drawingml.chart+xml"/>
  <Override PartName="/ppt/charts/colors9.xml" ContentType="application/vnd.ms-office.chartcolorstyle+xml"/>
  <Override PartName="/ppt/charts/style9.xml" ContentType="application/vnd.ms-office.chartstyle+xml"/>
  <Override PartName="/ppt/charts/style11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3" r:id="rId4"/>
    <p:sldId id="257" r:id="rId5"/>
    <p:sldId id="259" r:id="rId6"/>
    <p:sldId id="282" r:id="rId7"/>
    <p:sldId id="260" r:id="rId8"/>
    <p:sldId id="268" r:id="rId9"/>
    <p:sldId id="264" r:id="rId10"/>
    <p:sldId id="267" r:id="rId11"/>
    <p:sldId id="274" r:id="rId12"/>
    <p:sldId id="275" r:id="rId13"/>
    <p:sldId id="276" r:id="rId14"/>
    <p:sldId id="280" r:id="rId15"/>
    <p:sldId id="270" r:id="rId16"/>
    <p:sldId id="281" r:id="rId17"/>
    <p:sldId id="261" r:id="rId18"/>
    <p:sldId id="272" r:id="rId19"/>
    <p:sldId id="271" r:id="rId20"/>
    <p:sldId id="269" r:id="rId21"/>
    <p:sldId id="273" r:id="rId22"/>
    <p:sldId id="265" r:id="rId23"/>
    <p:sldId id="279" r:id="rId24"/>
    <p:sldId id="278" r:id="rId25"/>
    <p:sldId id="283" r:id="rId26"/>
    <p:sldId id="277" r:id="rId27"/>
    <p:sldId id="284" r:id="rId28"/>
    <p:sldId id="285" r:id="rId29"/>
    <p:sldId id="286" r:id="rId30"/>
    <p:sldId id="287" r:id="rId31"/>
    <p:sldId id="290" r:id="rId3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10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T%20Agosto\CONSULTORIAS\CIMARRONAS\BASES%20DE%20DATOS%20CIMARRON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T%20Agosto\CONSULTORIAS\CIMARRONAS\BASES%20DE%20DATOS%20CIMARRON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T%20Agosto\CONSULTORIAS\CIMARRONAS\BASES%20DE%20DATOS%20CIMARRONA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abulacion_exce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abulacion_exce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abulacion_exce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abulacion_exce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T%20Agosto\CONSULTORIAS\CIMARRONAS\BASES%20DE%20DATOS%20CIMARRONA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abulacion_exce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abulacion_exce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T%20Agosto\CONSULTORIAS\CIMARRONAS\BASES%20DE%20DATOS%20CIMARRON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bulacion_excel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T%20Agosto\CONSULTORIAS\CIMARRONAS\BASES%20DE%20DATOS%20CIMARRONA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bulacion_excel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T%20Agosto\CONSULTORIAS\CIMARRONAS\BASES%20DE%20DATOS%20CIMARRONA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T%20Agosto\CONSULTORIAS\CIMARRONAS\BASES%20DE%20DATOS%20CIMARRONA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T%20Agosto\CONSULTORIAS\CIMARRONAS\BASES%20DE%20DATOS%20CIMARRONA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T%20Agosto\CONSULTORIAS\CIMARRONAS\BASES%20DE%20DATOS%20CIMARRON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T%20Agosto\CONSULTORIAS\CIMARRONAS\BASES%20DE%20DATOS%20CIMARRON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ET%20Agosto\CONSULTORIAS\CIMARRONAS\BASES%20DE%20DATOS%20CIMARRONA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T%20Agosto\CONSULTORIAS\CIMARRONAS\BASES%20DE%20DATOS%20CIMARRON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ET%20Agosto\CONSULTORIAS\CIMARRONAS\BASES%20DE%20DATOS%20CIMARRONA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ET%20Agosto\CONSULTORIAS\CIMARRONAS\BASES%20DE%20DATOS%20CIMARRONA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T%20Agosto\CONSULTORIAS\CIMARRONAS\BASES%20DE%20DATOS%20CIMARRONA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'Codigo de tabulación'!$B$80:$B$87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'Codigo de tabulación'!$C$80:$C$87</c:f>
              <c:numCache>
                <c:formatCode>General</c:formatCode>
                <c:ptCount val="8"/>
                <c:pt idx="0">
                  <c:v>4</c:v>
                </c:pt>
                <c:pt idx="1">
                  <c:v>17</c:v>
                </c:pt>
                <c:pt idx="2">
                  <c:v>22</c:v>
                </c:pt>
                <c:pt idx="3">
                  <c:v>23</c:v>
                </c:pt>
                <c:pt idx="4">
                  <c:v>14</c:v>
                </c:pt>
                <c:pt idx="5">
                  <c:v>8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'Codigo de tabulación'!$D$80:$D$87</c:f>
              <c:numCache>
                <c:formatCode>0%</c:formatCode>
                <c:ptCount val="8"/>
                <c:pt idx="0">
                  <c:v>4.3010752688172046E-2</c:v>
                </c:pt>
                <c:pt idx="1">
                  <c:v>0.18279569892473119</c:v>
                </c:pt>
                <c:pt idx="2">
                  <c:v>0.23655913978494625</c:v>
                </c:pt>
                <c:pt idx="3">
                  <c:v>0.24731182795698925</c:v>
                </c:pt>
                <c:pt idx="4">
                  <c:v>0.15053763440860216</c:v>
                </c:pt>
                <c:pt idx="5">
                  <c:v>8.6021505376344093E-2</c:v>
                </c:pt>
                <c:pt idx="6">
                  <c:v>3.2258064516129031E-2</c:v>
                </c:pt>
                <c:pt idx="7">
                  <c:v>2.1505376344086023E-2</c:v>
                </c:pt>
              </c:numCache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'Codigo de tabulación'!$E$80:$E$87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246704"/>
        <c:axId val="130247264"/>
        <c:axId val="0"/>
      </c:bar3DChart>
      <c:catAx>
        <c:axId val="130246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NÚMERO DE</a:t>
                </a:r>
                <a:r>
                  <a:rPr lang="es-CO" baseline="0"/>
                  <a:t> PERSONAS</a:t>
                </a: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247264"/>
        <c:crosses val="autoZero"/>
        <c:auto val="1"/>
        <c:lblAlgn val="ctr"/>
        <c:lblOffset val="100"/>
        <c:noMultiLvlLbl val="0"/>
      </c:catAx>
      <c:valAx>
        <c:axId val="13024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PORCENTAJES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246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Medio de Transporte que Posee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l">
                <a:rot lat="0" lon="0" rev="1800000"/>
              </a:lightRig>
            </a:scene3d>
            <a:sp3d prstMaterial="dkEdge">
              <a:bevelT w="38100" h="50800" prst="angle"/>
              <a:contourClr>
                <a:scrgbClr r="0" g="0" b="0">
                  <a:shade val="40000"/>
                  <a:satMod val="150000"/>
                </a:scrgbClr>
              </a:contourClr>
            </a:sp3d>
          </c:spPr>
          <c:invertIfNegative val="0"/>
          <c:dLbls>
            <c:delete val="1"/>
          </c:dLbls>
          <c:cat>
            <c:strRef>
              <c:f>'Codigo de tabulación'!$Y$65:$Y$70</c:f>
              <c:strCache>
                <c:ptCount val="6"/>
                <c:pt idx="0">
                  <c:v>Moto</c:v>
                </c:pt>
                <c:pt idx="1">
                  <c:v>Vehículo</c:v>
                </c:pt>
                <c:pt idx="2">
                  <c:v>Bicicleta</c:v>
                </c:pt>
                <c:pt idx="3">
                  <c:v>Animal</c:v>
                </c:pt>
                <c:pt idx="4">
                  <c:v>Otro</c:v>
                </c:pt>
                <c:pt idx="5">
                  <c:v>No Posee</c:v>
                </c:pt>
              </c:strCache>
            </c:strRef>
          </c:cat>
          <c:val>
            <c:numRef>
              <c:f>'Codigo de tabulación'!$Z$65:$Z$70</c:f>
              <c:numCache>
                <c:formatCode>General</c:formatCode>
                <c:ptCount val="6"/>
                <c:pt idx="0">
                  <c:v>31</c:v>
                </c:pt>
                <c:pt idx="1">
                  <c:v>11</c:v>
                </c:pt>
                <c:pt idx="2">
                  <c:v>26</c:v>
                </c:pt>
                <c:pt idx="3">
                  <c:v>1</c:v>
                </c:pt>
                <c:pt idx="4">
                  <c:v>1</c:v>
                </c:pt>
                <c:pt idx="5">
                  <c:v>29</c:v>
                </c:pt>
              </c:numCache>
            </c:numRef>
          </c:val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l">
                <a:rot lat="0" lon="0" rev="1800000"/>
              </a:lightRig>
            </a:scene3d>
            <a:sp3d prstMaterial="dkEdge">
              <a:bevelT w="38100" h="50800" prst="angle"/>
              <a:contourClr>
                <a:scrgbClr r="0" g="0" b="0">
                  <a:shade val="40000"/>
                  <a:satMod val="15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'Codigo de tabulación'!$Y$65:$Y$70</c:f>
              <c:strCache>
                <c:ptCount val="6"/>
                <c:pt idx="0">
                  <c:v>Moto</c:v>
                </c:pt>
                <c:pt idx="1">
                  <c:v>Vehículo</c:v>
                </c:pt>
                <c:pt idx="2">
                  <c:v>Bicicleta</c:v>
                </c:pt>
                <c:pt idx="3">
                  <c:v>Animal</c:v>
                </c:pt>
                <c:pt idx="4">
                  <c:v>Otro</c:v>
                </c:pt>
                <c:pt idx="5">
                  <c:v>No Posee</c:v>
                </c:pt>
              </c:strCache>
            </c:strRef>
          </c:cat>
          <c:val>
            <c:numRef>
              <c:f>'Codigo de tabulación'!$AA$65:$AA$70</c:f>
              <c:numCache>
                <c:formatCode>0.0%</c:formatCode>
                <c:ptCount val="6"/>
                <c:pt idx="0">
                  <c:v>0.31313131313131315</c:v>
                </c:pt>
                <c:pt idx="1">
                  <c:v>0.1111111111111111</c:v>
                </c:pt>
                <c:pt idx="2">
                  <c:v>0.26262626262626265</c:v>
                </c:pt>
                <c:pt idx="3">
                  <c:v>1.0101010101010102E-2</c:v>
                </c:pt>
                <c:pt idx="4">
                  <c:v>1.0101010101010102E-2</c:v>
                </c:pt>
                <c:pt idx="5">
                  <c:v>0.29292929292929293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l">
                <a:rot lat="0" lon="0" rev="1800000"/>
              </a:lightRig>
            </a:scene3d>
            <a:sp3d prstMaterial="dkEdge">
              <a:bevelT w="38100" h="50800" prst="angle"/>
              <a:contourClr>
                <a:scrgbClr r="0" g="0" b="0">
                  <a:shade val="40000"/>
                  <a:satMod val="150000"/>
                </a:scrgbClr>
              </a:contourClr>
            </a:sp3d>
          </c:spPr>
          <c:invertIfNegative val="0"/>
          <c:dLbls>
            <c:delete val="1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081952"/>
        <c:axId val="162082512"/>
        <c:axId val="0"/>
      </c:bar3DChart>
      <c:catAx>
        <c:axId val="16208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2082512"/>
        <c:crosses val="autoZero"/>
        <c:auto val="1"/>
        <c:lblAlgn val="ctr"/>
        <c:lblOffset val="100"/>
        <c:noMultiLvlLbl val="0"/>
      </c:catAx>
      <c:valAx>
        <c:axId val="16208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208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pPr>
            <a:r>
              <a:rPr lang="en-US" sz="2800">
                <a:latin typeface="Trebuchet MS" panose="020B0603020202020204" pitchFamily="34" charset="0"/>
              </a:rPr>
              <a:t>NIVEL EDUCACIÓN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Trebuchet MS" panose="020B0603020202020204" pitchFamily="34" charset="0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Hoja3!$K$1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Hoja3!$I$2:$I$9</c:f>
              <c:strCache>
                <c:ptCount val="8"/>
                <c:pt idx="0">
                  <c:v>No tiene estudio</c:v>
                </c:pt>
                <c:pt idx="1">
                  <c:v>Jardin-Preescolar</c:v>
                </c:pt>
                <c:pt idx="2">
                  <c:v>Primaria</c:v>
                </c:pt>
                <c:pt idx="3">
                  <c:v>Bachillerato</c:v>
                </c:pt>
                <c:pt idx="4">
                  <c:v>Técnico</c:v>
                </c:pt>
                <c:pt idx="5">
                  <c:v>Tecnologo</c:v>
                </c:pt>
                <c:pt idx="6">
                  <c:v>Profesional</c:v>
                </c:pt>
                <c:pt idx="7">
                  <c:v>N/S-N/R</c:v>
                </c:pt>
              </c:strCache>
            </c:strRef>
          </c:cat>
          <c:val>
            <c:numRef>
              <c:f>Hoja3!$K$2:$K$9</c:f>
              <c:numCache>
                <c:formatCode>0%</c:formatCode>
                <c:ptCount val="8"/>
                <c:pt idx="0">
                  <c:v>5.9171597633136093E-3</c:v>
                </c:pt>
                <c:pt idx="1">
                  <c:v>2.3668639053254437E-2</c:v>
                </c:pt>
                <c:pt idx="2">
                  <c:v>0.38165680473372782</c:v>
                </c:pt>
                <c:pt idx="3">
                  <c:v>0.4437869822485207</c:v>
                </c:pt>
                <c:pt idx="4">
                  <c:v>3.5502958579881658E-2</c:v>
                </c:pt>
                <c:pt idx="5">
                  <c:v>1.4792899408284023E-2</c:v>
                </c:pt>
                <c:pt idx="6">
                  <c:v>2.6627218934911243E-2</c:v>
                </c:pt>
                <c:pt idx="7">
                  <c:v>6.8047337278106509E-2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2085312"/>
        <c:axId val="1620858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Hoja3!$J$1</c15:sqref>
                        </c15:formulaRef>
                      </c:ext>
                    </c:extLst>
                    <c:strCache>
                      <c:ptCount val="1"/>
                      <c:pt idx="0">
                        <c:v>Cantidad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Hoja3!$I$2:$I$9</c15:sqref>
                        </c15:formulaRef>
                      </c:ext>
                    </c:extLst>
                    <c:strCache>
                      <c:ptCount val="8"/>
                      <c:pt idx="0">
                        <c:v>No tiene estudio</c:v>
                      </c:pt>
                      <c:pt idx="1">
                        <c:v>Jardin-Preescolar</c:v>
                      </c:pt>
                      <c:pt idx="2">
                        <c:v>Primaria</c:v>
                      </c:pt>
                      <c:pt idx="3">
                        <c:v>Bachillerato</c:v>
                      </c:pt>
                      <c:pt idx="4">
                        <c:v>Técnico</c:v>
                      </c:pt>
                      <c:pt idx="5">
                        <c:v>Tecnologo</c:v>
                      </c:pt>
                      <c:pt idx="6">
                        <c:v>Profesional</c:v>
                      </c:pt>
                      <c:pt idx="7">
                        <c:v>N/S-N/R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Hoja3!$J$2:$J$9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</c:v>
                      </c:pt>
                      <c:pt idx="1">
                        <c:v>8</c:v>
                      </c:pt>
                      <c:pt idx="2">
                        <c:v>129</c:v>
                      </c:pt>
                      <c:pt idx="3">
                        <c:v>150</c:v>
                      </c:pt>
                      <c:pt idx="4">
                        <c:v>12</c:v>
                      </c:pt>
                      <c:pt idx="5">
                        <c:v>5</c:v>
                      </c:pt>
                      <c:pt idx="6">
                        <c:v>9</c:v>
                      </c:pt>
                      <c:pt idx="7">
                        <c:v>23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62085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2085872"/>
        <c:crosses val="autoZero"/>
        <c:auto val="1"/>
        <c:lblAlgn val="ctr"/>
        <c:lblOffset val="100"/>
        <c:noMultiLvlLbl val="0"/>
      </c:catAx>
      <c:valAx>
        <c:axId val="1620858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20853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Hoja4!$AV$1:$AV$7</c:f>
              <c:strCache>
                <c:ptCount val="7"/>
                <c:pt idx="0">
                  <c:v>A pie</c:v>
                </c:pt>
                <c:pt idx="1">
                  <c:v>Moto</c:v>
                </c:pt>
                <c:pt idx="2">
                  <c:v>Bicicleta</c:v>
                </c:pt>
                <c:pt idx="3">
                  <c:v>Bus</c:v>
                </c:pt>
                <c:pt idx="4">
                  <c:v>Vehiculo</c:v>
                </c:pt>
                <c:pt idx="5">
                  <c:v>Otro</c:v>
                </c:pt>
                <c:pt idx="6">
                  <c:v>No reponde</c:v>
                </c:pt>
              </c:strCache>
            </c:strRef>
          </c:cat>
          <c:val>
            <c:numRef>
              <c:f>Hoja4!$AW$1:$AW$7</c:f>
              <c:numCache>
                <c:formatCode>General</c:formatCode>
                <c:ptCount val="7"/>
                <c:pt idx="0">
                  <c:v>24</c:v>
                </c:pt>
                <c:pt idx="1">
                  <c:v>7</c:v>
                </c:pt>
                <c:pt idx="2">
                  <c:v>9</c:v>
                </c:pt>
                <c:pt idx="3">
                  <c:v>30</c:v>
                </c:pt>
                <c:pt idx="4">
                  <c:v>3</c:v>
                </c:pt>
                <c:pt idx="5">
                  <c:v>2</c:v>
                </c:pt>
                <c:pt idx="6">
                  <c:v>18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Hoja4!$AV$1:$AV$7</c:f>
              <c:strCache>
                <c:ptCount val="7"/>
                <c:pt idx="0">
                  <c:v>A pie</c:v>
                </c:pt>
                <c:pt idx="1">
                  <c:v>Moto</c:v>
                </c:pt>
                <c:pt idx="2">
                  <c:v>Bicicleta</c:v>
                </c:pt>
                <c:pt idx="3">
                  <c:v>Bus</c:v>
                </c:pt>
                <c:pt idx="4">
                  <c:v>Vehiculo</c:v>
                </c:pt>
                <c:pt idx="5">
                  <c:v>Otro</c:v>
                </c:pt>
                <c:pt idx="6">
                  <c:v>No reponde</c:v>
                </c:pt>
              </c:strCache>
            </c:strRef>
          </c:cat>
          <c:val>
            <c:numRef>
              <c:f>Hoja4!$AX$1:$AX$7</c:f>
              <c:numCache>
                <c:formatCode>0%</c:formatCode>
                <c:ptCount val="7"/>
                <c:pt idx="0">
                  <c:v>0.25806451612903225</c:v>
                </c:pt>
                <c:pt idx="1">
                  <c:v>7.5268817204301078E-2</c:v>
                </c:pt>
                <c:pt idx="2">
                  <c:v>9.6774193548387094E-2</c:v>
                </c:pt>
                <c:pt idx="3">
                  <c:v>0.32258064516129031</c:v>
                </c:pt>
                <c:pt idx="4">
                  <c:v>3.2258064516129031E-2</c:v>
                </c:pt>
                <c:pt idx="5">
                  <c:v>2.1505376344086023E-2</c:v>
                </c:pt>
                <c:pt idx="6">
                  <c:v>0.19354838709677419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(Hoja2!$CC$3;Hoja2!$CC$4;Hoja2!$CC$5;Hoja2!$CC$6;Hoja2!$CC$7;Hoja2!$CC$8;Hoja2!$CC$9;Hoja2!$CC$10;Hoja2!$CC$11;Hoja2!$CC$12;Hoja2!$CC$13;Hoja2!$CC$14;Hoja2!$CC$15)</c:f>
              <c:strCache>
                <c:ptCount val="13"/>
                <c:pt idx="0">
                  <c:v>5 min</c:v>
                </c:pt>
                <c:pt idx="1">
                  <c:v>10 min</c:v>
                </c:pt>
                <c:pt idx="2">
                  <c:v>15 min</c:v>
                </c:pt>
                <c:pt idx="3">
                  <c:v>15-20 min</c:v>
                </c:pt>
                <c:pt idx="4">
                  <c:v>20 min</c:v>
                </c:pt>
                <c:pt idx="5">
                  <c:v>20 -25 min</c:v>
                </c:pt>
                <c:pt idx="6">
                  <c:v>25 min</c:v>
                </c:pt>
                <c:pt idx="7">
                  <c:v>30 min</c:v>
                </c:pt>
                <c:pt idx="8">
                  <c:v>45 min</c:v>
                </c:pt>
                <c:pt idx="9">
                  <c:v>50 min</c:v>
                </c:pt>
                <c:pt idx="10">
                  <c:v>60 min</c:v>
                </c:pt>
                <c:pt idx="11">
                  <c:v>120 min</c:v>
                </c:pt>
                <c:pt idx="12">
                  <c:v>No responde</c:v>
                </c:pt>
              </c:strCache>
            </c:strRef>
          </c:cat>
          <c:val>
            <c:numRef>
              <c:f>(Hoja2!$CD$3;Hoja2!$CD$4;Hoja2!$CD$5;Hoja2!$CD$6;Hoja2!$CD$7;Hoja2!$CD$8;Hoja2!$CD$9;Hoja2!$CD$10;Hoja2!$CD$11;Hoja2!$CD$12;Hoja2!$CD$13;Hoja2!$CD$14;Hoja2!$CD$15)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15</c:v>
                </c:pt>
                <c:pt idx="3">
                  <c:v>1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  <c:pt idx="7">
                  <c:v>13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37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2336080"/>
        <c:axId val="162336640"/>
      </c:barChart>
      <c:catAx>
        <c:axId val="162336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2336640"/>
        <c:crosses val="autoZero"/>
        <c:auto val="1"/>
        <c:lblAlgn val="ctr"/>
        <c:lblOffset val="100"/>
        <c:noMultiLvlLbl val="0"/>
      </c:catAx>
      <c:valAx>
        <c:axId val="1623366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233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(Hoja2!$BY$2;Hoja2!$BY$3;Hoja2!$BY$4;Hoja2!$BY$5;Hoja2!$BY$6;Hoja2!$BY$7;Hoja2!$BY$8;Hoja2!$BY$9;Hoja2!$BY$10)</c:f>
              <c:strCache>
                <c:ptCount val="9"/>
                <c:pt idx="0">
                  <c:v>Considera que ya terminó sus estudios o son suficientes  </c:v>
                </c:pt>
                <c:pt idx="1">
                  <c:v>Los costos educativos son altos, falta de dinero</c:v>
                </c:pt>
                <c:pt idx="2">
                  <c:v>Necesita trabajar</c:v>
                </c:pt>
                <c:pt idx="3">
                  <c:v>Falta de cupos en las instituciones educativas </c:v>
                </c:pt>
                <c:pt idx="4">
                  <c:v>Lejanía de las instituciones educativas</c:v>
                </c:pt>
                <c:pt idx="5">
                  <c:v>Por enfermedad, requiere educación especial</c:v>
                </c:pt>
                <c:pt idx="6">
                  <c:v>(Para mujeres mayores de 12 años) Por embarazo</c:v>
                </c:pt>
                <c:pt idx="7">
                  <c:v>Otra causa</c:v>
                </c:pt>
                <c:pt idx="8">
                  <c:v>No responden</c:v>
                </c:pt>
              </c:strCache>
            </c:strRef>
          </c:cat>
          <c:val>
            <c:numRef>
              <c:f>(Hoja2!$BZ$2;Hoja2!$BZ$3;Hoja2!$BZ$4;Hoja2!$BZ$5;Hoja2!$BZ$6;Hoja2!$BZ$7;Hoja2!$BZ$8;Hoja2!$BZ$9;Hoja2!$BZ$10)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2338880"/>
        <c:axId val="162339440"/>
      </c:barChart>
      <c:catAx>
        <c:axId val="162338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2339440"/>
        <c:crosses val="autoZero"/>
        <c:auto val="1"/>
        <c:lblAlgn val="ctr"/>
        <c:lblOffset val="100"/>
        <c:noMultiLvlLbl val="0"/>
      </c:catAx>
      <c:valAx>
        <c:axId val="16233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233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 w="12700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12700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Hoja2!$CM$2:$CM$9</c:f>
              <c:strCache>
                <c:ptCount val="8"/>
                <c:pt idx="0">
                  <c:v>Artes y Oficios</c:v>
                </c:pt>
                <c:pt idx="1">
                  <c:v>Confección</c:v>
                </c:pt>
                <c:pt idx="2">
                  <c:v>Jardinería</c:v>
                </c:pt>
                <c:pt idx="3">
                  <c:v>Sistemas</c:v>
                </c:pt>
                <c:pt idx="4">
                  <c:v>Electricidad</c:v>
                </c:pt>
                <c:pt idx="5">
                  <c:v>Construcción</c:v>
                </c:pt>
                <c:pt idx="6">
                  <c:v>Auxiliar Administrativo</c:v>
                </c:pt>
                <c:pt idx="7">
                  <c:v>Almacenaje y logística</c:v>
                </c:pt>
              </c:strCache>
            </c:strRef>
          </c:cat>
          <c:val>
            <c:numRef>
              <c:f>Hoja2!$CN$2:$CN$9</c:f>
              <c:numCache>
                <c:formatCode>General</c:formatCode>
                <c:ptCount val="8"/>
                <c:pt idx="0">
                  <c:v>30</c:v>
                </c:pt>
                <c:pt idx="1">
                  <c:v>20</c:v>
                </c:pt>
                <c:pt idx="2">
                  <c:v>12</c:v>
                </c:pt>
                <c:pt idx="3">
                  <c:v>45</c:v>
                </c:pt>
                <c:pt idx="4">
                  <c:v>18</c:v>
                </c:pt>
                <c:pt idx="5">
                  <c:v>11</c:v>
                </c:pt>
                <c:pt idx="6">
                  <c:v>32</c:v>
                </c:pt>
                <c:pt idx="7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719024"/>
        <c:axId val="162719584"/>
        <c:axId val="161610384"/>
      </c:bar3DChart>
      <c:catAx>
        <c:axId val="162719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2719584"/>
        <c:crosses val="autoZero"/>
        <c:auto val="1"/>
        <c:lblAlgn val="ctr"/>
        <c:lblOffset val="100"/>
        <c:noMultiLvlLbl val="0"/>
      </c:catAx>
      <c:valAx>
        <c:axId val="16271958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2719024"/>
        <c:crosses val="autoZero"/>
        <c:crossBetween val="between"/>
      </c:valAx>
      <c:serAx>
        <c:axId val="161610384"/>
        <c:scaling>
          <c:orientation val="minMax"/>
        </c:scaling>
        <c:delete val="1"/>
        <c:axPos val="b"/>
        <c:majorTickMark val="out"/>
        <c:minorTickMark val="none"/>
        <c:tickLblPos val="nextTo"/>
        <c:crossAx val="162719584"/>
        <c:crosses val="autoZero"/>
      </c:ser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12700" cap="flat" cmpd="sng" algn="ctr">
      <a:noFill/>
      <a:prstDash val="solid"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'Codigo de tabulación'!$BP$39:$BP$45</c:f>
              <c:strCache>
                <c:ptCount val="7"/>
                <c:pt idx="0">
                  <c:v>Ninguno</c:v>
                </c:pt>
                <c:pt idx="1">
                  <c:v>Una Persona</c:v>
                </c:pt>
                <c:pt idx="2">
                  <c:v>Dos Personas</c:v>
                </c:pt>
                <c:pt idx="3">
                  <c:v>Tres Personas</c:v>
                </c:pt>
                <c:pt idx="4">
                  <c:v>Inestable </c:v>
                </c:pt>
                <c:pt idx="5">
                  <c:v>No responde </c:v>
                </c:pt>
                <c:pt idx="6">
                  <c:v>Pensionado </c:v>
                </c:pt>
              </c:strCache>
            </c:strRef>
          </c:cat>
          <c:val>
            <c:numRef>
              <c:f>'Codigo de tabulación'!$BQ$39:$BQ$45</c:f>
              <c:numCache>
                <c:formatCode>General</c:formatCode>
                <c:ptCount val="7"/>
                <c:pt idx="0">
                  <c:v>4</c:v>
                </c:pt>
                <c:pt idx="1">
                  <c:v>55</c:v>
                </c:pt>
                <c:pt idx="2">
                  <c:v>26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'Codigo de tabulación'!$BP$39:$BP$45</c:f>
              <c:strCache>
                <c:ptCount val="7"/>
                <c:pt idx="0">
                  <c:v>Ninguno</c:v>
                </c:pt>
                <c:pt idx="1">
                  <c:v>Una Persona</c:v>
                </c:pt>
                <c:pt idx="2">
                  <c:v>Dos Personas</c:v>
                </c:pt>
                <c:pt idx="3">
                  <c:v>Tres Personas</c:v>
                </c:pt>
                <c:pt idx="4">
                  <c:v>Inestable </c:v>
                </c:pt>
                <c:pt idx="5">
                  <c:v>No responde </c:v>
                </c:pt>
                <c:pt idx="6">
                  <c:v>Pensionado </c:v>
                </c:pt>
              </c:strCache>
            </c:strRef>
          </c:cat>
          <c:val>
            <c:numRef>
              <c:f>'Codigo de tabulación'!$BR$39:$BR$45</c:f>
              <c:numCache>
                <c:formatCode>0%</c:formatCode>
                <c:ptCount val="7"/>
                <c:pt idx="0">
                  <c:v>4.3010752688172046E-2</c:v>
                </c:pt>
                <c:pt idx="1">
                  <c:v>0.59139784946236562</c:v>
                </c:pt>
                <c:pt idx="2">
                  <c:v>0.27956989247311825</c:v>
                </c:pt>
                <c:pt idx="3">
                  <c:v>1.0752688172043012E-2</c:v>
                </c:pt>
                <c:pt idx="4">
                  <c:v>1.0752688172043012E-2</c:v>
                </c:pt>
                <c:pt idx="5">
                  <c:v>3.2258064516129031E-2</c:v>
                </c:pt>
                <c:pt idx="6">
                  <c:v>3.2258064516129031E-2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62722384"/>
        <c:axId val="162722944"/>
        <c:axId val="0"/>
      </c:bar3DChart>
      <c:catAx>
        <c:axId val="162722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2722944"/>
        <c:crosses val="autoZero"/>
        <c:auto val="1"/>
        <c:lblAlgn val="ctr"/>
        <c:lblOffset val="100"/>
        <c:noMultiLvlLbl val="0"/>
      </c:catAx>
      <c:valAx>
        <c:axId val="1627229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800"/>
                  <a:t>Familias con la cantidad  de personas empleadas </a:t>
                </a:r>
              </a:p>
            </c:rich>
          </c:tx>
          <c:layout>
            <c:manualLayout>
              <c:xMode val="edge"/>
              <c:yMode val="edge"/>
              <c:x val="3.2367692073755262E-2"/>
              <c:y val="8.72967683163315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crossAx val="16272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Hoja2!$AS$2:$AS$6</c:f>
              <c:strCache>
                <c:ptCount val="5"/>
                <c:pt idx="0">
                  <c:v>1 vez</c:v>
                </c:pt>
                <c:pt idx="1">
                  <c:v>2 veces</c:v>
                </c:pt>
                <c:pt idx="2">
                  <c:v>3 veces</c:v>
                </c:pt>
                <c:pt idx="3">
                  <c:v>Más de 3 veces</c:v>
                </c:pt>
                <c:pt idx="4">
                  <c:v>No dice</c:v>
                </c:pt>
              </c:strCache>
            </c:strRef>
          </c:cat>
          <c:val>
            <c:numRef>
              <c:f>Hoja2!$AT$2:$AT$6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72</c:v>
                </c:pt>
                <c:pt idx="3">
                  <c:v>17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Hoja2!$AS$2:$AS$6</c:f>
              <c:strCache>
                <c:ptCount val="5"/>
                <c:pt idx="0">
                  <c:v>1 vez</c:v>
                </c:pt>
                <c:pt idx="1">
                  <c:v>2 veces</c:v>
                </c:pt>
                <c:pt idx="2">
                  <c:v>3 veces</c:v>
                </c:pt>
                <c:pt idx="3">
                  <c:v>Más de 3 veces</c:v>
                </c:pt>
                <c:pt idx="4">
                  <c:v>No dice</c:v>
                </c:pt>
              </c:strCache>
            </c:strRef>
          </c:cat>
          <c:val>
            <c:numRef>
              <c:f>Hoja2!$AU$2:$AU$6</c:f>
              <c:numCache>
                <c:formatCode>0%</c:formatCode>
                <c:ptCount val="5"/>
                <c:pt idx="0">
                  <c:v>0</c:v>
                </c:pt>
                <c:pt idx="1">
                  <c:v>4.3010752688172046E-2</c:v>
                </c:pt>
                <c:pt idx="2">
                  <c:v>0.77419354838709675</c:v>
                </c:pt>
                <c:pt idx="3">
                  <c:v>0.18279569892473119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rebuchet MS" panose="020B0603020202020204" pitchFamily="34" charset="0"/>
              </a:defRPr>
            </a:pPr>
            <a:r>
              <a:rPr lang="es-CO" sz="1800" dirty="0" smtClean="0">
                <a:latin typeface="Trebuchet MS" panose="020B0603020202020204" pitchFamily="34" charset="0"/>
              </a:rPr>
              <a:t>OCUPACIÓN / ACTIVIDAD</a:t>
            </a:r>
            <a:r>
              <a:rPr lang="es-CO" sz="1800" baseline="0" dirty="0" smtClean="0">
                <a:latin typeface="Trebuchet MS" panose="020B0603020202020204" pitchFamily="34" charset="0"/>
              </a:rPr>
              <a:t> EN LA QUE SE EMPLEA</a:t>
            </a:r>
            <a:endParaRPr lang="es-CO" sz="1800" dirty="0"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69069173228346459"/>
          <c:y val="4.232804232804232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'Codigo de tabulación'!$BQ$65:$BQ$79</c:f>
              <c:strCache>
                <c:ptCount val="15"/>
                <c:pt idx="0">
                  <c:v>Tienda </c:v>
                </c:pt>
                <c:pt idx="1">
                  <c:v>Educativa</c:v>
                </c:pt>
                <c:pt idx="2">
                  <c:v>Venta de empanadas</c:v>
                </c:pt>
                <c:pt idx="3">
                  <c:v>Distribuidor</c:v>
                </c:pt>
                <c:pt idx="4">
                  <c:v>Mécanica</c:v>
                </c:pt>
                <c:pt idx="5">
                  <c:v>Maestro de Obra</c:v>
                </c:pt>
                <c:pt idx="6">
                  <c:v>Desempleado</c:v>
                </c:pt>
                <c:pt idx="7">
                  <c:v>Construcción</c:v>
                </c:pt>
                <c:pt idx="8">
                  <c:v>Oficios Varios</c:v>
                </c:pt>
                <c:pt idx="9">
                  <c:v>Conductor </c:v>
                </c:pt>
                <c:pt idx="10">
                  <c:v>Pensionado</c:v>
                </c:pt>
                <c:pt idx="11">
                  <c:v>Empleado</c:v>
                </c:pt>
                <c:pt idx="12">
                  <c:v>Agricultura</c:v>
                </c:pt>
                <c:pt idx="13">
                  <c:v>Operario</c:v>
                </c:pt>
                <c:pt idx="14">
                  <c:v>Comercio</c:v>
                </c:pt>
              </c:strCache>
            </c:strRef>
          </c:cat>
          <c:val>
            <c:numRef>
              <c:f>'Codigo de tabulación'!$BR$65:$BR$79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gradFill flip="none" rotWithShape="1">
      <a:gsLst>
        <a:gs pos="0">
          <a:schemeClr val="accent3">
            <a:lumMod val="0"/>
            <a:lumOff val="100000"/>
          </a:schemeClr>
        </a:gs>
        <a:gs pos="63000">
          <a:schemeClr val="accent3">
            <a:lumMod val="0"/>
            <a:lumOff val="100000"/>
          </a:schemeClr>
        </a:gs>
        <a:gs pos="100000">
          <a:schemeClr val="accent3">
            <a:lumMod val="100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 contourW="10160" prstMaterial="dkEdge">
                <a:bevelT w="38100" h="50800" prst="angle"/>
                <a:contourClr>
                  <a:scrgbClr r="0" g="0" b="0">
                    <a:shade val="40000"/>
                    <a:satMod val="150000"/>
                  </a:scrgbClr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 contourW="10160" prstMaterial="dkEdge">
                <a:bevelT w="38100" h="50800" prst="angle"/>
                <a:contourClr>
                  <a:scrgbClr r="0" g="0" b="0">
                    <a:shade val="40000"/>
                    <a:satMod val="150000"/>
                  </a:scrgbClr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 contourW="10160" prstMaterial="dkEdge">
                <a:bevelT w="38100" h="50800" prst="angle"/>
                <a:contourClr>
                  <a:scrgbClr r="0" g="0" b="0">
                    <a:shade val="40000"/>
                    <a:satMod val="150000"/>
                  </a:scrgbClr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 contourW="10160" prstMaterial="dkEdge">
                <a:bevelT w="38100" h="50800" prst="angle"/>
                <a:contourClr>
                  <a:scrgbClr r="0" g="0" b="0">
                    <a:shade val="40000"/>
                    <a:satMod val="150000"/>
                  </a:scrgbClr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 contourW="10160" prstMaterial="dkEdge">
                <a:bevelT w="38100" h="50800" prst="angle"/>
                <a:contourClr>
                  <a:scrgbClr r="0" g="0" b="0">
                    <a:shade val="40000"/>
                    <a:satMod val="150000"/>
                  </a:scrgbClr>
                </a:contourClr>
              </a:sp3d>
            </c:spPr>
          </c:dPt>
          <c:dLbls>
            <c:dLbl>
              <c:idx val="4"/>
              <c:layout>
                <c:manualLayout>
                  <c:x val="5.8433070866141731E-2"/>
                  <c:y val="2.15389742948798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Hoja2!$DC$2:$DC$6</c:f>
              <c:strCache>
                <c:ptCount val="5"/>
                <c:pt idx="0">
                  <c:v>1-2 veces al año</c:v>
                </c:pt>
                <c:pt idx="1">
                  <c:v>3-4 veces al año</c:v>
                </c:pt>
                <c:pt idx="2">
                  <c:v>más de 4 veces al año</c:v>
                </c:pt>
                <c:pt idx="3">
                  <c:v>Nunca</c:v>
                </c:pt>
                <c:pt idx="4">
                  <c:v>No responde</c:v>
                </c:pt>
              </c:strCache>
            </c:strRef>
          </c:cat>
          <c:val>
            <c:numRef>
              <c:f>Hoja2!$DD$2:$DD$6</c:f>
              <c:numCache>
                <c:formatCode>General</c:formatCode>
                <c:ptCount val="5"/>
                <c:pt idx="0">
                  <c:v>47</c:v>
                </c:pt>
                <c:pt idx="1">
                  <c:v>15</c:v>
                </c:pt>
                <c:pt idx="2">
                  <c:v>21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 contourW="10160" prstMaterial="dkEdge">
                <a:bevelT w="38100" h="50800" prst="angle"/>
                <a:contourClr>
                  <a:scrgbClr r="0" g="0" b="0">
                    <a:shade val="40000"/>
                    <a:satMod val="150000"/>
                  </a:scrgbClr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 contourW="10160" prstMaterial="dkEdge">
                <a:bevelT w="38100" h="50800" prst="angle"/>
                <a:contourClr>
                  <a:scrgbClr r="0" g="0" b="0">
                    <a:shade val="40000"/>
                    <a:satMod val="150000"/>
                  </a:scrgbClr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 contourW="10160" prstMaterial="dkEdge">
                <a:bevelT w="38100" h="50800" prst="angle"/>
                <a:contourClr>
                  <a:scrgbClr r="0" g="0" b="0">
                    <a:shade val="40000"/>
                    <a:satMod val="150000"/>
                  </a:scrgbClr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 contourW="10160" prstMaterial="dkEdge">
                <a:bevelT w="38100" h="50800" prst="angle"/>
                <a:contourClr>
                  <a:scrgbClr r="0" g="0" b="0">
                    <a:shade val="40000"/>
                    <a:satMod val="150000"/>
                  </a:scrgbClr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l">
                  <a:rot lat="0" lon="0" rev="1800000"/>
                </a:lightRig>
              </a:scene3d>
              <a:sp3d contourW="10160" prstMaterial="dkEdge">
                <a:bevelT w="38100" h="50800" prst="angle"/>
                <a:contourClr>
                  <a:scrgbClr r="0" g="0" b="0">
                    <a:shade val="40000"/>
                    <a:satMod val="150000"/>
                  </a:scrgb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Hoja2!$DC$2:$DC$6</c:f>
              <c:strCache>
                <c:ptCount val="5"/>
                <c:pt idx="0">
                  <c:v>1-2 veces al año</c:v>
                </c:pt>
                <c:pt idx="1">
                  <c:v>3-4 veces al año</c:v>
                </c:pt>
                <c:pt idx="2">
                  <c:v>más de 4 veces al año</c:v>
                </c:pt>
                <c:pt idx="3">
                  <c:v>Nunca</c:v>
                </c:pt>
                <c:pt idx="4">
                  <c:v>No responde</c:v>
                </c:pt>
              </c:strCache>
            </c:strRef>
          </c:cat>
          <c:val>
            <c:numRef>
              <c:f>Hoja2!$DE$2:$DE$6</c:f>
              <c:numCache>
                <c:formatCode>0%</c:formatCode>
                <c:ptCount val="5"/>
                <c:pt idx="0">
                  <c:v>0.5053763440860215</c:v>
                </c:pt>
                <c:pt idx="1">
                  <c:v>0.16129032258064516</c:v>
                </c:pt>
                <c:pt idx="2">
                  <c:v>0.22580645161290322</c:v>
                </c:pt>
                <c:pt idx="3">
                  <c:v>7.5268817204301078E-2</c:v>
                </c:pt>
                <c:pt idx="4">
                  <c:v>3.2258064516129031E-2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2230971128606E-2"/>
          <c:y val="0.11031308586426697"/>
          <c:w val="0.87292414698162746"/>
          <c:h val="0.589931466899970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shade val="76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'Codigo de tabulación'!$BE$22:$BE$26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N/S-N/R</c:v>
                </c:pt>
              </c:strCache>
            </c:strRef>
          </c:cat>
          <c:val>
            <c:numRef>
              <c:f>'Codigo de tabulación'!$BF$22:$BF$26</c:f>
              <c:numCache>
                <c:formatCode>General</c:formatCode>
                <c:ptCount val="5"/>
                <c:pt idx="0">
                  <c:v>3</c:v>
                </c:pt>
                <c:pt idx="1">
                  <c:v>53</c:v>
                </c:pt>
                <c:pt idx="2">
                  <c:v>29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tint val="77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'Codigo de tabulación'!$BE$22:$BE$26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N/S-N/R</c:v>
                </c:pt>
              </c:strCache>
            </c:strRef>
          </c:cat>
          <c:val>
            <c:numRef>
              <c:f>'Codigo de tabulación'!$BG$22:$BG$26</c:f>
              <c:numCache>
                <c:formatCode>0%</c:formatCode>
                <c:ptCount val="5"/>
                <c:pt idx="0">
                  <c:v>3.2258064516129031E-2</c:v>
                </c:pt>
                <c:pt idx="1">
                  <c:v>0.56989247311827962</c:v>
                </c:pt>
                <c:pt idx="2">
                  <c:v>0.31182795698924731</c:v>
                </c:pt>
                <c:pt idx="3">
                  <c:v>4.3010752688172046E-2</c:v>
                </c:pt>
                <c:pt idx="4">
                  <c:v>4.3010752688172046E-2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0250624"/>
        <c:axId val="130251184"/>
      </c:barChart>
      <c:catAx>
        <c:axId val="130250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Estrato socieconómico</a:t>
                </a:r>
              </a:p>
            </c:rich>
          </c:tx>
          <c:layout>
            <c:manualLayout>
              <c:xMode val="edge"/>
              <c:yMode val="edge"/>
              <c:x val="0.32973976292179163"/>
              <c:y val="0.866666691979953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251184"/>
        <c:crosses val="autoZero"/>
        <c:auto val="1"/>
        <c:lblAlgn val="ctr"/>
        <c:lblOffset val="100"/>
        <c:noMultiLvlLbl val="0"/>
      </c:catAx>
      <c:valAx>
        <c:axId val="13025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25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6"/>
            <c:bubble3D val="0"/>
            <c:spPr>
              <a:solidFill>
                <a:srgbClr val="0000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Hoja4!$AZ$1:$AZ$7</c:f>
              <c:strCache>
                <c:ptCount val="7"/>
                <c:pt idx="0">
                  <c:v>Diarrea</c:v>
                </c:pt>
                <c:pt idx="1">
                  <c:v>Vomito</c:v>
                </c:pt>
                <c:pt idx="2">
                  <c:v>Infeccion respiratoria aguda</c:v>
                </c:pt>
                <c:pt idx="3">
                  <c:v>Alergia</c:v>
                </c:pt>
                <c:pt idx="4">
                  <c:v>Fiebres</c:v>
                </c:pt>
                <c:pt idx="5">
                  <c:v>Urgencias</c:v>
                </c:pt>
                <c:pt idx="6">
                  <c:v>No responde</c:v>
                </c:pt>
              </c:strCache>
            </c:strRef>
          </c:cat>
          <c:val>
            <c:numRef>
              <c:f>Hoja4!$BA$1:$BA$7</c:f>
              <c:numCache>
                <c:formatCode>General</c:formatCode>
                <c:ptCount val="7"/>
                <c:pt idx="0">
                  <c:v>3</c:v>
                </c:pt>
                <c:pt idx="1">
                  <c:v>0</c:v>
                </c:pt>
                <c:pt idx="2">
                  <c:v>8</c:v>
                </c:pt>
                <c:pt idx="3">
                  <c:v>6</c:v>
                </c:pt>
                <c:pt idx="4">
                  <c:v>11</c:v>
                </c:pt>
                <c:pt idx="5">
                  <c:v>23</c:v>
                </c:pt>
                <c:pt idx="6">
                  <c:v>42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Hoja4!$AZ$1:$AZ$7</c:f>
              <c:strCache>
                <c:ptCount val="7"/>
                <c:pt idx="0">
                  <c:v>Diarrea</c:v>
                </c:pt>
                <c:pt idx="1">
                  <c:v>Vomito</c:v>
                </c:pt>
                <c:pt idx="2">
                  <c:v>Infeccion respiratoria aguda</c:v>
                </c:pt>
                <c:pt idx="3">
                  <c:v>Alergia</c:v>
                </c:pt>
                <c:pt idx="4">
                  <c:v>Fiebres</c:v>
                </c:pt>
                <c:pt idx="5">
                  <c:v>Urgencias</c:v>
                </c:pt>
                <c:pt idx="6">
                  <c:v>No responde</c:v>
                </c:pt>
              </c:strCache>
            </c:strRef>
          </c:cat>
          <c:val>
            <c:numRef>
              <c:f>Hoja4!$BB$1:$BB$7</c:f>
              <c:numCache>
                <c:formatCode>0%</c:formatCode>
                <c:ptCount val="7"/>
                <c:pt idx="0">
                  <c:v>3.2258064516129031E-2</c:v>
                </c:pt>
                <c:pt idx="1">
                  <c:v>0</c:v>
                </c:pt>
                <c:pt idx="2">
                  <c:v>8.6021505376344093E-2</c:v>
                </c:pt>
                <c:pt idx="3">
                  <c:v>6.4516129032258063E-2</c:v>
                </c:pt>
                <c:pt idx="4">
                  <c:v>0.11827956989247312</c:v>
                </c:pt>
                <c:pt idx="5">
                  <c:v>0.24731182795698925</c:v>
                </c:pt>
                <c:pt idx="6">
                  <c:v>0.45161290322580644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9.9623359580052542E-3"/>
          <c:y val="2.6455026455026454E-2"/>
          <c:w val="0.20174199475065613"/>
          <c:h val="0.96628817231179431"/>
        </c:manualLayout>
      </c:layout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ENTIDADES PRESTADRAS DEL SERVICIO DE SALUD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455926669297053"/>
          <c:y val="0.11439272769838638"/>
          <c:w val="0.75220691163604547"/>
          <c:h val="0.467108850976961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shade val="76000"/>
                <a:alpha val="85000"/>
              </a:schemeClr>
            </a:solidFill>
            <a:ln w="9525" cap="flat" cmpd="sng" algn="ctr">
              <a:solidFill>
                <a:schemeClr val="accent3">
                  <a:shade val="76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76000"/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Lbls>
            <c:delete val="1"/>
          </c:dLbls>
          <c:cat>
            <c:strRef>
              <c:f>'Codigo de tabulación'!$AU$2:$AU$10</c:f>
              <c:strCache>
                <c:ptCount val="9"/>
                <c:pt idx="0">
                  <c:v>Coomeva</c:v>
                </c:pt>
                <c:pt idx="1">
                  <c:v>Sura</c:v>
                </c:pt>
                <c:pt idx="2">
                  <c:v>Sisben</c:v>
                </c:pt>
                <c:pt idx="3">
                  <c:v>Comfama</c:v>
                </c:pt>
                <c:pt idx="4">
                  <c:v>Nueva EPS</c:v>
                </c:pt>
                <c:pt idx="5">
                  <c:v>Saludcoop</c:v>
                </c:pt>
                <c:pt idx="6">
                  <c:v>Otro</c:v>
                </c:pt>
                <c:pt idx="7">
                  <c:v>Ninguno</c:v>
                </c:pt>
                <c:pt idx="8">
                  <c:v>No responde</c:v>
                </c:pt>
              </c:strCache>
            </c:strRef>
          </c:cat>
          <c:val>
            <c:numRef>
              <c:f>'Codigo de tabulación'!$AV$2:$AV$10</c:f>
              <c:numCache>
                <c:formatCode>General</c:formatCode>
                <c:ptCount val="9"/>
                <c:pt idx="0">
                  <c:v>20</c:v>
                </c:pt>
                <c:pt idx="1">
                  <c:v>16</c:v>
                </c:pt>
                <c:pt idx="2">
                  <c:v>11</c:v>
                </c:pt>
                <c:pt idx="3">
                  <c:v>15</c:v>
                </c:pt>
                <c:pt idx="4">
                  <c:v>14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tint val="77000"/>
                <a:alpha val="85000"/>
              </a:schemeClr>
            </a:solidFill>
            <a:ln w="9525" cap="flat" cmpd="sng" algn="ctr">
              <a:solidFill>
                <a:schemeClr val="accent3">
                  <a:tint val="77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tint val="77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'Codigo de tabulación'!$AU$2:$AU$10</c:f>
              <c:strCache>
                <c:ptCount val="9"/>
                <c:pt idx="0">
                  <c:v>Coomeva</c:v>
                </c:pt>
                <c:pt idx="1">
                  <c:v>Sura</c:v>
                </c:pt>
                <c:pt idx="2">
                  <c:v>Sisben</c:v>
                </c:pt>
                <c:pt idx="3">
                  <c:v>Comfama</c:v>
                </c:pt>
                <c:pt idx="4">
                  <c:v>Nueva EPS</c:v>
                </c:pt>
                <c:pt idx="5">
                  <c:v>Saludcoop</c:v>
                </c:pt>
                <c:pt idx="6">
                  <c:v>Otro</c:v>
                </c:pt>
                <c:pt idx="7">
                  <c:v>Ninguno</c:v>
                </c:pt>
                <c:pt idx="8">
                  <c:v>No responde</c:v>
                </c:pt>
              </c:strCache>
            </c:strRef>
          </c:cat>
          <c:val>
            <c:numRef>
              <c:f>'Codigo de tabulación'!$AW$2:$AW$10</c:f>
              <c:numCache>
                <c:formatCode>0%</c:formatCode>
                <c:ptCount val="9"/>
                <c:pt idx="0">
                  <c:v>0.21505376344086022</c:v>
                </c:pt>
                <c:pt idx="1">
                  <c:v>0.17204301075268819</c:v>
                </c:pt>
                <c:pt idx="2">
                  <c:v>0.11827956989247312</c:v>
                </c:pt>
                <c:pt idx="3">
                  <c:v>0.16129032258064516</c:v>
                </c:pt>
                <c:pt idx="4">
                  <c:v>0.15053763440860216</c:v>
                </c:pt>
                <c:pt idx="5">
                  <c:v>5.3763440860215055E-2</c:v>
                </c:pt>
                <c:pt idx="6">
                  <c:v>3.2258064516129031E-2</c:v>
                </c:pt>
                <c:pt idx="7">
                  <c:v>3.2258064516129031E-2</c:v>
                </c:pt>
                <c:pt idx="8">
                  <c:v>6.4516129032258063E-2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63074656"/>
        <c:axId val="160487120"/>
        <c:axId val="0"/>
      </c:bar3DChart>
      <c:catAx>
        <c:axId val="163074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s-CO" sz="1800">
                    <a:latin typeface="Franklin Gothic Book" panose="020B0503020102020204" pitchFamily="34" charset="0"/>
                  </a:rPr>
                  <a:t>Empresas prestadoras del servicio de salud</a:t>
                </a:r>
              </a:p>
            </c:rich>
          </c:tx>
          <c:layout>
            <c:manualLayout>
              <c:xMode val="edge"/>
              <c:yMode val="edge"/>
              <c:x val="0.22852808398950131"/>
              <c:y val="0.8172720076657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s-CO"/>
          </a:p>
        </c:txPr>
        <c:crossAx val="160487120"/>
        <c:crossesAt val="0"/>
        <c:auto val="1"/>
        <c:lblAlgn val="ctr"/>
        <c:lblOffset val="100"/>
        <c:noMultiLvlLbl val="0"/>
      </c:catAx>
      <c:valAx>
        <c:axId val="16048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3074656"/>
        <c:crosses val="autoZero"/>
        <c:crossBetween val="between"/>
        <c:majorUnit val="10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Hoja2!$Q$2:$Q$10</c:f>
              <c:strCache>
                <c:ptCount val="9"/>
                <c:pt idx="0">
                  <c:v>Estado de las vía</c:v>
                </c:pt>
                <c:pt idx="1">
                  <c:v>Salud</c:v>
                </c:pt>
                <c:pt idx="2">
                  <c:v>Servicios Públicos</c:v>
                </c:pt>
                <c:pt idx="3">
                  <c:v>Empleo </c:v>
                </c:pt>
                <c:pt idx="4">
                  <c:v>Seguridad</c:v>
                </c:pt>
                <c:pt idx="5">
                  <c:v>Recreación</c:v>
                </c:pt>
                <c:pt idx="6">
                  <c:v>Transporte </c:v>
                </c:pt>
                <c:pt idx="7">
                  <c:v>Educación</c:v>
                </c:pt>
                <c:pt idx="8">
                  <c:v>Otro</c:v>
                </c:pt>
              </c:strCache>
            </c:strRef>
          </c:cat>
          <c:val>
            <c:numRef>
              <c:f>Hoja2!$R$2:$R$10</c:f>
              <c:numCache>
                <c:formatCode>General</c:formatCode>
                <c:ptCount val="9"/>
                <c:pt idx="0">
                  <c:v>59</c:v>
                </c:pt>
                <c:pt idx="1">
                  <c:v>23</c:v>
                </c:pt>
                <c:pt idx="2">
                  <c:v>13</c:v>
                </c:pt>
                <c:pt idx="3">
                  <c:v>38</c:v>
                </c:pt>
                <c:pt idx="4">
                  <c:v>54</c:v>
                </c:pt>
                <c:pt idx="5">
                  <c:v>22</c:v>
                </c:pt>
                <c:pt idx="6">
                  <c:v>9</c:v>
                </c:pt>
                <c:pt idx="7">
                  <c:v>17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489360"/>
        <c:axId val="160489920"/>
        <c:axId val="0"/>
      </c:bar3DChart>
      <c:catAx>
        <c:axId val="16048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489920"/>
        <c:crosses val="autoZero"/>
        <c:auto val="1"/>
        <c:lblAlgn val="ctr"/>
        <c:lblOffset val="100"/>
        <c:noMultiLvlLbl val="0"/>
      </c:catAx>
      <c:valAx>
        <c:axId val="16048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48936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EMPRESAS!$B$2</c:f>
              <c:strCache>
                <c:ptCount val="1"/>
                <c:pt idx="0">
                  <c:v>EQUIPAMIENTO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l">
                <a:rot lat="0" lon="0" rev="1800000"/>
              </a:lightRig>
            </a:scene3d>
            <a:sp3d contourW="10160" prstMaterial="dkEdge">
              <a:bevelT w="38100" h="50800" prst="angle"/>
              <a:contourClr>
                <a:scrgbClr r="0" g="0" b="0">
                  <a:shade val="40000"/>
                  <a:satMod val="15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EMPRESAS!$C$2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EMPRESAS!$B$3</c:f>
              <c:strCache>
                <c:ptCount val="1"/>
                <c:pt idx="0">
                  <c:v>EMPRESA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l">
                <a:rot lat="0" lon="0" rev="1800000"/>
              </a:lightRig>
            </a:scene3d>
            <a:sp3d contourW="10160" prstMaterial="dkEdge">
              <a:bevelT w="38100" h="50800" prst="angle"/>
              <a:contourClr>
                <a:scrgbClr r="0" g="0" b="0">
                  <a:shade val="40000"/>
                  <a:satMod val="15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EMPRESAS!$C$3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0492720"/>
        <c:axId val="160493280"/>
      </c:barChart>
      <c:catAx>
        <c:axId val="160492720"/>
        <c:scaling>
          <c:orientation val="minMax"/>
        </c:scaling>
        <c:delete val="1"/>
        <c:axPos val="b"/>
        <c:majorTickMark val="none"/>
        <c:minorTickMark val="none"/>
        <c:tickLblPos val="nextTo"/>
        <c:crossAx val="160493280"/>
        <c:crosses val="autoZero"/>
        <c:auto val="1"/>
        <c:lblAlgn val="ctr"/>
        <c:lblOffset val="100"/>
        <c:noMultiLvlLbl val="0"/>
      </c:catAx>
      <c:valAx>
        <c:axId val="16049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49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800" b="1"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/>
              <a:t>PERTENECE A ALGÚN GRUPO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Trebuchet MS" panose="020B0603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EMPRESAS!$E$19:$E$20</c:f>
              <c:strCache>
                <c:ptCount val="2"/>
                <c:pt idx="0">
                  <c:v>No</c:v>
                </c:pt>
                <c:pt idx="1">
                  <c:v>Si </c:v>
                </c:pt>
              </c:strCache>
            </c:strRef>
          </c:cat>
          <c:val>
            <c:numRef>
              <c:f>EMPRESAS!$F$19:$F$20</c:f>
              <c:numCache>
                <c:formatCode>0%</c:formatCode>
                <c:ptCount val="2"/>
                <c:pt idx="0">
                  <c:v>0.73333333333333328</c:v>
                </c:pt>
                <c:pt idx="1">
                  <c:v>0.26666666666666666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60624896"/>
        <c:axId val="160625456"/>
      </c:barChart>
      <c:catAx>
        <c:axId val="16062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pPr>
            <a:endParaRPr lang="es-CO"/>
          </a:p>
        </c:txPr>
        <c:crossAx val="160625456"/>
        <c:crosses val="autoZero"/>
        <c:auto val="1"/>
        <c:lblAlgn val="ctr"/>
        <c:lblOffset val="100"/>
        <c:noMultiLvlLbl val="0"/>
      </c:catAx>
      <c:valAx>
        <c:axId val="160625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062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latin typeface="Trebuchet MS" panose="020B0603020202020204" pitchFamily="34" charset="0"/>
        </a:defRPr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EMPRESAS!$K$2:$K$16</c:f>
              <c:strCache>
                <c:ptCount val="15"/>
                <c:pt idx="0">
                  <c:v>HOGAR MADRE AUGUSTA</c:v>
                </c:pt>
                <c:pt idx="1">
                  <c:v>RIO ASEO TOTAL</c:v>
                </c:pt>
                <c:pt idx="2">
                  <c:v>INVERSIONES PIZARRO LAVERDE (ESTACIÓN DE SERVICIO)</c:v>
                </c:pt>
                <c:pt idx="3">
                  <c:v>CHATARRERÍA EL ÁGUILA</c:v>
                </c:pt>
                <c:pt idx="4">
                  <c:v>CENTRO DE RETENCIÓN TRANSITORIO</c:v>
                </c:pt>
                <c:pt idx="5">
                  <c:v>INDUSTRIAS CÁRNICAS ORIENTE S.A.</c:v>
                </c:pt>
                <c:pt idx="6">
                  <c:v>COOPERATIVA DE TRABAJO ASOCIADO-PLANETA VERDE</c:v>
                </c:pt>
                <c:pt idx="7">
                  <c:v>PLANTA TRATAMIENTO DE AGUAS RESIDUALES</c:v>
                </c:pt>
                <c:pt idx="8">
                  <c:v>COLTEJER S.A.</c:v>
                </c:pt>
                <c:pt idx="9">
                  <c:v>CARIBEANN EXOTICS</c:v>
                </c:pt>
                <c:pt idx="10">
                  <c:v>COLEGIO CAMPESTRE SAN NICOLÁS</c:v>
                </c:pt>
                <c:pt idx="11">
                  <c:v>COLEGIO PEDAGÓGICO SIGLO XX</c:v>
                </c:pt>
                <c:pt idx="12">
                  <c:v>UNIVERSAL DE ESTRUCTURA</c:v>
                </c:pt>
                <c:pt idx="13">
                  <c:v>INGETIERRAS DE COLOMBIA</c:v>
                </c:pt>
                <c:pt idx="14">
                  <c:v>SIERVAS DEL SANTÍSIMO SACRAMENTO</c:v>
                </c:pt>
              </c:strCache>
            </c:strRef>
          </c:cat>
          <c:val>
            <c:numRef>
              <c:f>EMPRESAS!$L$2:$L$16</c:f>
              <c:numCache>
                <c:formatCode>0.0%</c:formatCode>
                <c:ptCount val="15"/>
                <c:pt idx="0">
                  <c:v>7.173601147776184E-4</c:v>
                </c:pt>
                <c:pt idx="1">
                  <c:v>6.4562410329985651E-2</c:v>
                </c:pt>
                <c:pt idx="2">
                  <c:v>9.3256814921090381E-3</c:v>
                </c:pt>
                <c:pt idx="3">
                  <c:v>2.152080344332855E-3</c:v>
                </c:pt>
                <c:pt idx="4">
                  <c:v>0</c:v>
                </c:pt>
                <c:pt idx="5">
                  <c:v>1.2195121951219513E-2</c:v>
                </c:pt>
                <c:pt idx="6">
                  <c:v>2.3672883787661407E-2</c:v>
                </c:pt>
                <c:pt idx="7">
                  <c:v>2.8694404591104736E-3</c:v>
                </c:pt>
                <c:pt idx="8">
                  <c:v>0.66499282639885227</c:v>
                </c:pt>
                <c:pt idx="9">
                  <c:v>7.4605451936872305E-2</c:v>
                </c:pt>
                <c:pt idx="10">
                  <c:v>1.0760401721664276E-2</c:v>
                </c:pt>
                <c:pt idx="11">
                  <c:v>7.1736011477761836E-3</c:v>
                </c:pt>
                <c:pt idx="12">
                  <c:v>2.8694404591104736E-3</c:v>
                </c:pt>
                <c:pt idx="13">
                  <c:v>0.12195121951219512</c:v>
                </c:pt>
                <c:pt idx="14">
                  <c:v>2.152080344332855E-3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0627696"/>
        <c:axId val="160628256"/>
      </c:barChart>
      <c:catAx>
        <c:axId val="16062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628256"/>
        <c:crosses val="autoZero"/>
        <c:auto val="1"/>
        <c:lblAlgn val="ctr"/>
        <c:lblOffset val="100"/>
        <c:noMultiLvlLbl val="0"/>
      </c:catAx>
      <c:valAx>
        <c:axId val="1606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6276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>
                <a:latin typeface="Trebuchet MS" panose="020B0603020202020204" pitchFamily="34" charset="0"/>
              </a:rPr>
              <a:t>EDADES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Hoja2!$K$5:$K$24</c:f>
              <c:strCache>
                <c:ptCount val="20"/>
                <c:pt idx="0">
                  <c:v>Rango Edades</c:v>
                </c:pt>
                <c:pt idx="2">
                  <c:v>0 a 4</c:v>
                </c:pt>
                <c:pt idx="3">
                  <c:v>5 a 9</c:v>
                </c:pt>
                <c:pt idx="4">
                  <c:v>10 a 14</c:v>
                </c:pt>
                <c:pt idx="5">
                  <c:v>15 a 19</c:v>
                </c:pt>
                <c:pt idx="6">
                  <c:v>20 a 24</c:v>
                </c:pt>
                <c:pt idx="7">
                  <c:v>25 a 29</c:v>
                </c:pt>
                <c:pt idx="8">
                  <c:v>30 a 34</c:v>
                </c:pt>
                <c:pt idx="9">
                  <c:v>35 a 39</c:v>
                </c:pt>
                <c:pt idx="10">
                  <c:v>40 a 44</c:v>
                </c:pt>
                <c:pt idx="11">
                  <c:v>45 a 49</c:v>
                </c:pt>
                <c:pt idx="12">
                  <c:v>50 a 54</c:v>
                </c:pt>
                <c:pt idx="13">
                  <c:v>55 a 59</c:v>
                </c:pt>
                <c:pt idx="14">
                  <c:v>60 a 64</c:v>
                </c:pt>
                <c:pt idx="15">
                  <c:v>65 a 69</c:v>
                </c:pt>
                <c:pt idx="16">
                  <c:v>70 a 74</c:v>
                </c:pt>
                <c:pt idx="17">
                  <c:v>75 a 79</c:v>
                </c:pt>
                <c:pt idx="18">
                  <c:v>80 O Más</c:v>
                </c:pt>
                <c:pt idx="19">
                  <c:v>N/S-N/R</c:v>
                </c:pt>
              </c:strCache>
            </c:strRef>
          </c:cat>
          <c:val>
            <c:numRef>
              <c:f>Hoja2!$L$5:$L$24</c:f>
              <c:numCache>
                <c:formatCode>General</c:formatCode>
                <c:ptCount val="20"/>
                <c:pt idx="0" formatCode="0%">
                  <c:v>0</c:v>
                </c:pt>
                <c:pt idx="2">
                  <c:v>13</c:v>
                </c:pt>
                <c:pt idx="3">
                  <c:v>30</c:v>
                </c:pt>
                <c:pt idx="4">
                  <c:v>39</c:v>
                </c:pt>
                <c:pt idx="5">
                  <c:v>37</c:v>
                </c:pt>
                <c:pt idx="6">
                  <c:v>22</c:v>
                </c:pt>
                <c:pt idx="7">
                  <c:v>14</c:v>
                </c:pt>
                <c:pt idx="8">
                  <c:v>21</c:v>
                </c:pt>
                <c:pt idx="9">
                  <c:v>33</c:v>
                </c:pt>
                <c:pt idx="10">
                  <c:v>21</c:v>
                </c:pt>
                <c:pt idx="11">
                  <c:v>26</c:v>
                </c:pt>
                <c:pt idx="12">
                  <c:v>16</c:v>
                </c:pt>
                <c:pt idx="13">
                  <c:v>12</c:v>
                </c:pt>
                <c:pt idx="14">
                  <c:v>11</c:v>
                </c:pt>
                <c:pt idx="15">
                  <c:v>9</c:v>
                </c:pt>
                <c:pt idx="16">
                  <c:v>11</c:v>
                </c:pt>
                <c:pt idx="17">
                  <c:v>5</c:v>
                </c:pt>
                <c:pt idx="18">
                  <c:v>3</c:v>
                </c:pt>
                <c:pt idx="19">
                  <c:v>13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Hoja2!$K$5:$K$24</c:f>
              <c:strCache>
                <c:ptCount val="20"/>
                <c:pt idx="0">
                  <c:v>Rango Edades</c:v>
                </c:pt>
                <c:pt idx="2">
                  <c:v>0 a 4</c:v>
                </c:pt>
                <c:pt idx="3">
                  <c:v>5 a 9</c:v>
                </c:pt>
                <c:pt idx="4">
                  <c:v>10 a 14</c:v>
                </c:pt>
                <c:pt idx="5">
                  <c:v>15 a 19</c:v>
                </c:pt>
                <c:pt idx="6">
                  <c:v>20 a 24</c:v>
                </c:pt>
                <c:pt idx="7">
                  <c:v>25 a 29</c:v>
                </c:pt>
                <c:pt idx="8">
                  <c:v>30 a 34</c:v>
                </c:pt>
                <c:pt idx="9">
                  <c:v>35 a 39</c:v>
                </c:pt>
                <c:pt idx="10">
                  <c:v>40 a 44</c:v>
                </c:pt>
                <c:pt idx="11">
                  <c:v>45 a 49</c:v>
                </c:pt>
                <c:pt idx="12">
                  <c:v>50 a 54</c:v>
                </c:pt>
                <c:pt idx="13">
                  <c:v>55 a 59</c:v>
                </c:pt>
                <c:pt idx="14">
                  <c:v>60 a 64</c:v>
                </c:pt>
                <c:pt idx="15">
                  <c:v>65 a 69</c:v>
                </c:pt>
                <c:pt idx="16">
                  <c:v>70 a 74</c:v>
                </c:pt>
                <c:pt idx="17">
                  <c:v>75 a 79</c:v>
                </c:pt>
                <c:pt idx="18">
                  <c:v>80 O Más</c:v>
                </c:pt>
                <c:pt idx="19">
                  <c:v>N/S-N/R</c:v>
                </c:pt>
              </c:strCache>
            </c:strRef>
          </c:cat>
          <c:val>
            <c:numRef>
              <c:f>Hoja2!$M$5:$M$24</c:f>
              <c:numCache>
                <c:formatCode>General</c:formatCode>
                <c:ptCount val="20"/>
                <c:pt idx="2" formatCode="0%">
                  <c:v>3.8690476190476192E-2</c:v>
                </c:pt>
                <c:pt idx="3" formatCode="0%">
                  <c:v>8.9285714285714288E-2</c:v>
                </c:pt>
                <c:pt idx="4" formatCode="0%">
                  <c:v>0.11607142857142858</c:v>
                </c:pt>
                <c:pt idx="5" formatCode="0%">
                  <c:v>0.11011904761904762</c:v>
                </c:pt>
                <c:pt idx="6" formatCode="0%">
                  <c:v>6.5476190476190479E-2</c:v>
                </c:pt>
                <c:pt idx="7" formatCode="0%">
                  <c:v>4.1666666666666664E-2</c:v>
                </c:pt>
                <c:pt idx="8" formatCode="0%">
                  <c:v>6.25E-2</c:v>
                </c:pt>
                <c:pt idx="9" formatCode="0%">
                  <c:v>9.8214285714285712E-2</c:v>
                </c:pt>
                <c:pt idx="10" formatCode="0%">
                  <c:v>6.25E-2</c:v>
                </c:pt>
                <c:pt idx="11" formatCode="0%">
                  <c:v>7.7380952380952384E-2</c:v>
                </c:pt>
                <c:pt idx="12" formatCode="0%">
                  <c:v>4.7619047619047616E-2</c:v>
                </c:pt>
                <c:pt idx="13" formatCode="0%">
                  <c:v>3.5714285714285712E-2</c:v>
                </c:pt>
                <c:pt idx="14" formatCode="0%">
                  <c:v>3.273809523809524E-2</c:v>
                </c:pt>
                <c:pt idx="15" formatCode="0%">
                  <c:v>2.6785714285714284E-2</c:v>
                </c:pt>
                <c:pt idx="16" formatCode="0%">
                  <c:v>3.273809523809524E-2</c:v>
                </c:pt>
                <c:pt idx="17" formatCode="0%">
                  <c:v>1.488095238095238E-2</c:v>
                </c:pt>
                <c:pt idx="18" formatCode="0%">
                  <c:v>8.9285714285714281E-3</c:v>
                </c:pt>
                <c:pt idx="19" formatCode="0%">
                  <c:v>3.8690476190476192E-2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0893152"/>
        <c:axId val="160892592"/>
      </c:barChart>
      <c:valAx>
        <c:axId val="160892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0893152"/>
        <c:crosses val="autoZero"/>
        <c:crossBetween val="between"/>
      </c:valAx>
      <c:catAx>
        <c:axId val="16089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892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elete val="1"/>
          </c:dLbls>
          <c:cat>
            <c:strRef>
              <c:f>'Codigo de tabulación'!$AU$18:$AU$25</c:f>
              <c:strCache>
                <c:ptCount val="5"/>
                <c:pt idx="0">
                  <c:v>Propia</c:v>
                </c:pt>
                <c:pt idx="1">
                  <c:v>Arrendada</c:v>
                </c:pt>
                <c:pt idx="2">
                  <c:v>Familiar</c:v>
                </c:pt>
                <c:pt idx="3">
                  <c:v>Prestada</c:v>
                </c:pt>
                <c:pt idx="4">
                  <c:v>No responde</c:v>
                </c:pt>
              </c:strCache>
            </c:strRef>
          </c:cat>
          <c:val>
            <c:numRef>
              <c:f>'Codigo de tabulación'!$AV$18:$AV$25</c:f>
              <c:numCache>
                <c:formatCode>General</c:formatCode>
                <c:ptCount val="8"/>
                <c:pt idx="0">
                  <c:v>45</c:v>
                </c:pt>
                <c:pt idx="1">
                  <c:v>24</c:v>
                </c:pt>
                <c:pt idx="2">
                  <c:v>17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'Codigo de tabulación'!$AU$18:$AU$25</c:f>
              <c:strCache>
                <c:ptCount val="5"/>
                <c:pt idx="0">
                  <c:v>Propia</c:v>
                </c:pt>
                <c:pt idx="1">
                  <c:v>Arrendada</c:v>
                </c:pt>
                <c:pt idx="2">
                  <c:v>Familiar</c:v>
                </c:pt>
                <c:pt idx="3">
                  <c:v>Prestada</c:v>
                </c:pt>
                <c:pt idx="4">
                  <c:v>No responde</c:v>
                </c:pt>
              </c:strCache>
            </c:strRef>
          </c:cat>
          <c:val>
            <c:numRef>
              <c:f>'Codigo de tabulación'!$AW$18:$AW$25</c:f>
              <c:numCache>
                <c:formatCode>0%</c:formatCode>
                <c:ptCount val="8"/>
                <c:pt idx="0">
                  <c:v>0.4838709677419355</c:v>
                </c:pt>
                <c:pt idx="1">
                  <c:v>0.25806451612903225</c:v>
                </c:pt>
                <c:pt idx="2">
                  <c:v>0.18279569892473119</c:v>
                </c:pt>
                <c:pt idx="3">
                  <c:v>5.3763440860215055E-2</c:v>
                </c:pt>
                <c:pt idx="4">
                  <c:v>2.1505376344086023E-2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0895952"/>
        <c:axId val="160896512"/>
      </c:barChart>
      <c:catAx>
        <c:axId val="160895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s-CO"/>
          </a:p>
        </c:txPr>
        <c:crossAx val="160896512"/>
        <c:crosses val="autoZero"/>
        <c:auto val="1"/>
        <c:lblAlgn val="ctr"/>
        <c:lblOffset val="100"/>
        <c:noMultiLvlLbl val="0"/>
      </c:catAx>
      <c:valAx>
        <c:axId val="16089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08959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latin typeface="Trebuchet MS" panose="020B0603020202020204" pitchFamily="34" charset="0"/>
              </a:defRPr>
            </a:pPr>
            <a:r>
              <a:rPr lang="es-CO" sz="3200">
                <a:latin typeface="Trebuchet MS" panose="020B0603020202020204" pitchFamily="34" charset="0"/>
              </a:rPr>
              <a:t>ESTADO DE LA VIVIENDA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780374227415128E-2"/>
          <c:y val="0.50713729258043183"/>
          <c:w val="0.78897884098798499"/>
          <c:h val="0.45249858640539115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'Codigo de tabulación'!$BP$28:$BP$31</c:f>
              <c:strCache>
                <c:ptCount val="4"/>
                <c:pt idx="0">
                  <c:v>MEJORAS</c:v>
                </c:pt>
                <c:pt idx="1">
                  <c:v>DETERIORADO</c:v>
                </c:pt>
                <c:pt idx="2">
                  <c:v>IGUAL</c:v>
                </c:pt>
                <c:pt idx="3">
                  <c:v>N/S-N/R</c:v>
                </c:pt>
              </c:strCache>
            </c:strRef>
          </c:cat>
          <c:val>
            <c:numRef>
              <c:f>'Codigo de tabulación'!$BQ$28:$BQ$31</c:f>
              <c:numCache>
                <c:formatCode>General</c:formatCode>
                <c:ptCount val="4"/>
                <c:pt idx="0">
                  <c:v>18</c:v>
                </c:pt>
                <c:pt idx="1">
                  <c:v>7</c:v>
                </c:pt>
                <c:pt idx="2">
                  <c:v>63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4.5669599217986315E-2"/>
          <c:y val="0.2023288139951307"/>
          <c:w val="0.9543304007820137"/>
          <c:h val="0.17743221899492315"/>
        </c:manualLayout>
      </c:layout>
      <c:overlay val="0"/>
      <c:txPr>
        <a:bodyPr/>
        <a:lstStyle/>
        <a:p>
          <a:pPr>
            <a:defRPr sz="1800"/>
          </a:pPr>
          <a:endParaRPr lang="es-CO"/>
        </a:p>
      </c:txPr>
    </c:legend>
    <c:plotVisOnly val="1"/>
    <c:dispBlanksAs val="gap"/>
    <c:showDLblsOverMax val="0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lt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s-CO" b="1">
                <a:latin typeface="Trebuchet MS" panose="020B0603020202020204" pitchFamily="34" charset="0"/>
              </a:rPr>
              <a:t>ESPACIOS DE LA VIVIENDA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lt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307431260472192"/>
          <c:y val="0.10855062650696469"/>
          <c:w val="0.8671291341778351"/>
          <c:h val="0.6458053084191847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shade val="76000"/>
                <a:alpha val="88000"/>
              </a:schemeClr>
            </a:solidFill>
            <a:ln>
              <a:solidFill>
                <a:schemeClr val="accent3">
                  <a:shade val="76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shade val="76000"/>
                  <a:lumMod val="50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elete val="1"/>
          </c:dLbls>
          <c:cat>
            <c:strRef>
              <c:f>'Codigo de tabulación'!$AU$54:$AU$63</c:f>
              <c:strCache>
                <c:ptCount val="10"/>
                <c:pt idx="0">
                  <c:v>Sala</c:v>
                </c:pt>
                <c:pt idx="1">
                  <c:v>Comedor</c:v>
                </c:pt>
                <c:pt idx="2">
                  <c:v>Cocina</c:v>
                </c:pt>
                <c:pt idx="3">
                  <c:v>Patio</c:v>
                </c:pt>
                <c:pt idx="4">
                  <c:v>Lavadero de ropa</c:v>
                </c:pt>
                <c:pt idx="5">
                  <c:v>Ducha</c:v>
                </c:pt>
                <c:pt idx="6">
                  <c:v>Sanitario</c:v>
                </c:pt>
                <c:pt idx="7">
                  <c:v>Lavamanos</c:v>
                </c:pt>
                <c:pt idx="8">
                  <c:v>Lterinas</c:v>
                </c:pt>
                <c:pt idx="9">
                  <c:v>Alcantarillado</c:v>
                </c:pt>
              </c:strCache>
            </c:strRef>
          </c:cat>
          <c:val>
            <c:numRef>
              <c:f>'Codigo de tabulación'!$AV$54:$AV$63</c:f>
              <c:numCache>
                <c:formatCode>General</c:formatCode>
                <c:ptCount val="10"/>
                <c:pt idx="0">
                  <c:v>83</c:v>
                </c:pt>
                <c:pt idx="1">
                  <c:v>51</c:v>
                </c:pt>
                <c:pt idx="2">
                  <c:v>89</c:v>
                </c:pt>
                <c:pt idx="3">
                  <c:v>69</c:v>
                </c:pt>
                <c:pt idx="4">
                  <c:v>78</c:v>
                </c:pt>
                <c:pt idx="5">
                  <c:v>80</c:v>
                </c:pt>
                <c:pt idx="6">
                  <c:v>89</c:v>
                </c:pt>
                <c:pt idx="7">
                  <c:v>71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tint val="77000"/>
                <a:alpha val="88000"/>
              </a:schemeClr>
            </a:solidFill>
            <a:ln>
              <a:solidFill>
                <a:schemeClr val="accent3">
                  <a:tint val="77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tint val="77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tint val="77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'Codigo de tabulación'!$AU$54:$AU$63</c:f>
              <c:strCache>
                <c:ptCount val="10"/>
                <c:pt idx="0">
                  <c:v>Sala</c:v>
                </c:pt>
                <c:pt idx="1">
                  <c:v>Comedor</c:v>
                </c:pt>
                <c:pt idx="2">
                  <c:v>Cocina</c:v>
                </c:pt>
                <c:pt idx="3">
                  <c:v>Patio</c:v>
                </c:pt>
                <c:pt idx="4">
                  <c:v>Lavadero de ropa</c:v>
                </c:pt>
                <c:pt idx="5">
                  <c:v>Ducha</c:v>
                </c:pt>
                <c:pt idx="6">
                  <c:v>Sanitario</c:v>
                </c:pt>
                <c:pt idx="7">
                  <c:v>Lavamanos</c:v>
                </c:pt>
                <c:pt idx="8">
                  <c:v>Lterinas</c:v>
                </c:pt>
                <c:pt idx="9">
                  <c:v>Alcantarillado</c:v>
                </c:pt>
              </c:strCache>
            </c:strRef>
          </c:cat>
          <c:val>
            <c:numRef>
              <c:f>'Codigo de tabulación'!$AW$54:$AW$63</c:f>
              <c:numCache>
                <c:formatCode>0.0%</c:formatCode>
                <c:ptCount val="10"/>
                <c:pt idx="0">
                  <c:v>0.13408723747980614</c:v>
                </c:pt>
                <c:pt idx="1">
                  <c:v>8.2390953150242321E-2</c:v>
                </c:pt>
                <c:pt idx="2">
                  <c:v>0.14378029079159935</c:v>
                </c:pt>
                <c:pt idx="3">
                  <c:v>0.11147011308562198</c:v>
                </c:pt>
                <c:pt idx="4">
                  <c:v>0.12600969305331181</c:v>
                </c:pt>
                <c:pt idx="5">
                  <c:v>0.12924071082390953</c:v>
                </c:pt>
                <c:pt idx="6">
                  <c:v>0.14378029079159935</c:v>
                </c:pt>
                <c:pt idx="7">
                  <c:v>0.1147011308562197</c:v>
                </c:pt>
                <c:pt idx="8">
                  <c:v>9.6930533117932146E-3</c:v>
                </c:pt>
                <c:pt idx="9">
                  <c:v>4.8465266558966073E-3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61455904"/>
        <c:axId val="161456464"/>
        <c:axId val="0"/>
      </c:bar3DChart>
      <c:catAx>
        <c:axId val="161455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1456464"/>
        <c:crosses val="autoZero"/>
        <c:auto val="1"/>
        <c:lblAlgn val="ctr"/>
        <c:lblOffset val="100"/>
        <c:noMultiLvlLbl val="0"/>
      </c:catAx>
      <c:valAx>
        <c:axId val="16145646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2000" b="1" dirty="0" smtClean="0"/>
                  <a:t>Familias </a:t>
                </a:r>
                <a:r>
                  <a:rPr lang="es-CO" sz="2000" b="1" dirty="0"/>
                  <a:t>que cuentan con estos espacios</a:t>
                </a:r>
              </a:p>
            </c:rich>
          </c:tx>
          <c:layout>
            <c:manualLayout>
              <c:xMode val="edge"/>
              <c:yMode val="edge"/>
              <c:x val="1.5486220472440948E-2"/>
              <c:y val="0.13106513804918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crossAx val="16145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rebuchet MS" panose="020B0603020202020204" pitchFamily="34" charset="0"/>
              </a:defRPr>
            </a:pPr>
            <a:r>
              <a:rPr lang="es-CO" sz="2000" dirty="0">
                <a:latin typeface="Trebuchet MS" panose="020B0603020202020204" pitchFamily="34" charset="0"/>
              </a:rPr>
              <a:t>MATERIAL PREDOMINANTE DE LAS PAREDES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0515354330708663E-2"/>
          <c:y val="0.1627615298087739"/>
          <c:w val="0.48352467191601051"/>
          <c:h val="0.767499479231762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33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002060"/>
              </a:solidFill>
            </c:spPr>
          </c:dPt>
          <c:dPt>
            <c:idx val="4"/>
            <c:bubble3D val="0"/>
            <c:spPr>
              <a:solidFill>
                <a:srgbClr val="660066"/>
              </a:solidFill>
            </c:spPr>
          </c:dPt>
          <c:dPt>
            <c:idx val="9"/>
            <c:bubble3D val="0"/>
            <c:spPr>
              <a:solidFill>
                <a:srgbClr val="00B050"/>
              </a:solidFill>
            </c:spPr>
          </c:dPt>
          <c:dPt>
            <c:idx val="10"/>
            <c:bubble3D val="0"/>
            <c:spPr>
              <a:solidFill>
                <a:srgbClr val="FF3300"/>
              </a:solidFill>
            </c:spPr>
          </c:dPt>
          <c:dLbls>
            <c:dLbl>
              <c:idx val="2"/>
              <c:layout>
                <c:manualLayout>
                  <c:x val="-1.4453193350831147E-3"/>
                  <c:y val="-3.25098425196850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6028652668416454E-2"/>
                  <c:y val="-1.74635462233887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'Codigo de tabulación'!$BE$65:$BE$71</c:f>
              <c:strCache>
                <c:ptCount val="7"/>
                <c:pt idx="0">
                  <c:v>Madera</c:v>
                </c:pt>
                <c:pt idx="1">
                  <c:v>Prefabicada</c:v>
                </c:pt>
                <c:pt idx="2">
                  <c:v>Ladrillo y Adobe de concreto</c:v>
                </c:pt>
                <c:pt idx="3">
                  <c:v>Ladrillo y Madera</c:v>
                </c:pt>
                <c:pt idx="4">
                  <c:v>Tapia</c:v>
                </c:pt>
                <c:pt idx="5">
                  <c:v>Adobe de concreto</c:v>
                </c:pt>
                <c:pt idx="6">
                  <c:v>Ladrillo</c:v>
                </c:pt>
              </c:strCache>
            </c:strRef>
          </c:cat>
          <c:val>
            <c:numRef>
              <c:f>'Codigo de tabulación'!$BF$65:$BF$71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20</c:v>
                </c:pt>
                <c:pt idx="6">
                  <c:v>56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'Codigo de tabulación'!$BE$65:$BE$71</c:f>
              <c:strCache>
                <c:ptCount val="7"/>
                <c:pt idx="0">
                  <c:v>Madera</c:v>
                </c:pt>
                <c:pt idx="1">
                  <c:v>Prefabicada</c:v>
                </c:pt>
                <c:pt idx="2">
                  <c:v>Ladrillo y Adobe de concreto</c:v>
                </c:pt>
                <c:pt idx="3">
                  <c:v>Ladrillo y Madera</c:v>
                </c:pt>
                <c:pt idx="4">
                  <c:v>Tapia</c:v>
                </c:pt>
                <c:pt idx="5">
                  <c:v>Adobe de concreto</c:v>
                </c:pt>
                <c:pt idx="6">
                  <c:v>Ladrillo</c:v>
                </c:pt>
              </c:strCache>
            </c:strRef>
          </c:cat>
          <c:val>
            <c:numRef>
              <c:f>'Codigo de tabulación'!$BG$65:$BG$71</c:f>
              <c:numCache>
                <c:formatCode>0%</c:formatCode>
                <c:ptCount val="7"/>
                <c:pt idx="0">
                  <c:v>1.0752688172043012E-2</c:v>
                </c:pt>
                <c:pt idx="1">
                  <c:v>1.0752688172043012E-2</c:v>
                </c:pt>
                <c:pt idx="2">
                  <c:v>3.2258064516129031E-2</c:v>
                </c:pt>
                <c:pt idx="3">
                  <c:v>5.3763440860215055E-2</c:v>
                </c:pt>
                <c:pt idx="4">
                  <c:v>7.5268817204301078E-2</c:v>
                </c:pt>
                <c:pt idx="5">
                  <c:v>0.21505376344086022</c:v>
                </c:pt>
                <c:pt idx="6">
                  <c:v>0.60215053763440862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122200349956257"/>
          <c:y val="0.25803441236512104"/>
          <c:w val="0.29709919821666125"/>
          <c:h val="0.68743698119589347"/>
        </c:manualLayout>
      </c:layout>
      <c:overlay val="0"/>
      <c:txPr>
        <a:bodyPr/>
        <a:lstStyle/>
        <a:p>
          <a:pPr>
            <a:defRPr sz="1800"/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3">
            <a:lumMod val="40000"/>
            <a:lumOff val="60000"/>
          </a:schemeClr>
        </a:gs>
        <a:gs pos="46000">
          <a:schemeClr val="accent3">
            <a:lumMod val="95000"/>
            <a:lumOff val="5000"/>
          </a:schemeClr>
        </a:gs>
        <a:gs pos="100000">
          <a:schemeClr val="accent3">
            <a:lumMod val="60000"/>
          </a:schemeClr>
        </a:gs>
      </a:gsLst>
      <a:path path="circle">
        <a:fillToRect l="50000" t="130000" r="50000" b="-30000"/>
      </a:path>
      <a:tileRect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rebuchet MS" panose="020B0603020202020204" pitchFamily="34" charset="0"/>
              </a:defRPr>
            </a:pPr>
            <a:r>
              <a:rPr lang="es-CO" sz="1400">
                <a:latin typeface="Trebuchet MS" panose="020B0603020202020204" pitchFamily="34" charset="0"/>
              </a:rPr>
              <a:t>MATERIAL</a:t>
            </a:r>
            <a:r>
              <a:rPr lang="es-CO" sz="1400" baseline="0">
                <a:latin typeface="Trebuchet MS" panose="020B0603020202020204" pitchFamily="34" charset="0"/>
              </a:rPr>
              <a:t> PREDOMINANTE DEL TECHO</a:t>
            </a:r>
            <a:endParaRPr lang="es-CO" sz="1400">
              <a:latin typeface="Trebuchet MS" panose="020B0603020202020204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'Codigo de tabulación'!$BE$80:$BE$88</c:f>
              <c:strCache>
                <c:ptCount val="9"/>
                <c:pt idx="0">
                  <c:v>Teja de eternit y  teja de barro</c:v>
                </c:pt>
                <c:pt idx="1">
                  <c:v>Teja de eternit y madera</c:v>
                </c:pt>
                <c:pt idx="2">
                  <c:v>Teja de barro y lata </c:v>
                </c:pt>
                <c:pt idx="3">
                  <c:v>No respondieron</c:v>
                </c:pt>
                <c:pt idx="4">
                  <c:v>Teja de barro y Madera</c:v>
                </c:pt>
                <c:pt idx="5">
                  <c:v>Madera</c:v>
                </c:pt>
                <c:pt idx="6">
                  <c:v>Otro</c:v>
                </c:pt>
                <c:pt idx="7">
                  <c:v>Teja de barro</c:v>
                </c:pt>
                <c:pt idx="8">
                  <c:v>Teja de eternit</c:v>
                </c:pt>
              </c:strCache>
            </c:strRef>
          </c:cat>
          <c:val>
            <c:numRef>
              <c:f>'Codigo de tabulación'!$BF$80:$BF$88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7</c:v>
                </c:pt>
                <c:pt idx="5">
                  <c:v>11</c:v>
                </c:pt>
                <c:pt idx="6">
                  <c:v>14</c:v>
                </c:pt>
                <c:pt idx="7">
                  <c:v>22</c:v>
                </c:pt>
                <c:pt idx="8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893044619422569"/>
          <c:y val="0.1529235928842228"/>
          <c:w val="0.32440288713910759"/>
          <c:h val="0.80977799650043747"/>
        </c:manualLayout>
      </c:layout>
      <c:overlay val="0"/>
      <c:txPr>
        <a:bodyPr/>
        <a:lstStyle/>
        <a:p>
          <a:pPr>
            <a:defRPr sz="1400" b="1"/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3">
            <a:lumMod val="0"/>
            <a:lumOff val="100000"/>
          </a:schemeClr>
        </a:gs>
        <a:gs pos="28000">
          <a:schemeClr val="accent3">
            <a:lumMod val="0"/>
            <a:lumOff val="100000"/>
          </a:schemeClr>
        </a:gs>
        <a:gs pos="100000">
          <a:schemeClr val="accent3">
            <a:lumMod val="100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s-CO" dirty="0">
                <a:solidFill>
                  <a:schemeClr val="tx1"/>
                </a:solidFill>
                <a:latin typeface="Trebuchet MS" panose="020B0603020202020204" pitchFamily="34" charset="0"/>
              </a:rPr>
              <a:t>MATERIAL PREDOMINANTE DEL </a:t>
            </a:r>
            <a:r>
              <a:rPr lang="es-CO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PISO</a:t>
            </a:r>
            <a:endParaRPr lang="es-CO" dirty="0">
              <a:solidFill>
                <a:schemeClr val="tx1"/>
              </a:solidFill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37999821087699515"/>
          <c:y val="0.10167038301715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3658091649003274"/>
          <c:w val="1"/>
          <c:h val="0.569808617672790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'Codigo de tabulación'!$BM$3:$BM$12</c:f>
              <c:strCache>
                <c:ptCount val="10"/>
                <c:pt idx="0">
                  <c:v>Tierra</c:v>
                </c:pt>
                <c:pt idx="1">
                  <c:v>Otro</c:v>
                </c:pt>
                <c:pt idx="2">
                  <c:v>No respondieron</c:v>
                </c:pt>
                <c:pt idx="3">
                  <c:v>Baldosa y Madera</c:v>
                </c:pt>
                <c:pt idx="4">
                  <c:v>Baldosa y Concreto</c:v>
                </c:pt>
                <c:pt idx="5">
                  <c:v>Concreto y Ceramica</c:v>
                </c:pt>
                <c:pt idx="6">
                  <c:v>Madera</c:v>
                </c:pt>
                <c:pt idx="7">
                  <c:v>Concreto </c:v>
                </c:pt>
                <c:pt idx="8">
                  <c:v>Cerámica</c:v>
                </c:pt>
                <c:pt idx="9">
                  <c:v>Baldosa</c:v>
                </c:pt>
              </c:strCache>
            </c:strRef>
          </c:cat>
          <c:val>
            <c:numRef>
              <c:f>'Codigo de tabulación'!$BN$3:$BN$12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18</c:v>
                </c:pt>
                <c:pt idx="8">
                  <c:v>23</c:v>
                </c:pt>
                <c:pt idx="9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621375402733025"/>
          <c:w val="0.99800131732504338"/>
          <c:h val="0.11967670258860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DAAA0-494E-430B-9A0E-D24E8725C2A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63F7DCD7-6BE5-4B51-B94D-3C337A7B8466}">
      <dgm:prSet phldrT="[Texto]"/>
      <dgm:spPr/>
      <dgm:t>
        <a:bodyPr/>
        <a:lstStyle/>
        <a:p>
          <a:r>
            <a:rPr lang="es-CO" b="1" dirty="0" smtClean="0">
              <a:solidFill>
                <a:srgbClr val="C00000"/>
              </a:solidFill>
              <a:latin typeface="Trebuchet MS" panose="020B0603020202020204" pitchFamily="34" charset="0"/>
            </a:rPr>
            <a:t>PROYECTO</a:t>
          </a:r>
          <a:endParaRPr lang="es-CO" b="1" dirty="0">
            <a:solidFill>
              <a:srgbClr val="C00000"/>
            </a:solidFill>
            <a:latin typeface="Trebuchet MS" panose="020B0603020202020204" pitchFamily="34" charset="0"/>
          </a:endParaRPr>
        </a:p>
      </dgm:t>
    </dgm:pt>
    <dgm:pt modelId="{5771F721-6343-47F6-832D-98C58220B311}" type="parTrans" cxnId="{CDC662EA-DF8C-4887-9776-958C4AF552D6}">
      <dgm:prSet/>
      <dgm:spPr/>
      <dgm:t>
        <a:bodyPr/>
        <a:lstStyle/>
        <a:p>
          <a:endParaRPr lang="es-CO"/>
        </a:p>
      </dgm:t>
    </dgm:pt>
    <dgm:pt modelId="{87754F61-27EF-44A7-84F1-2134D7268239}" type="sibTrans" cxnId="{CDC662EA-DF8C-4887-9776-958C4AF552D6}">
      <dgm:prSet/>
      <dgm:spPr/>
      <dgm:t>
        <a:bodyPr/>
        <a:lstStyle/>
        <a:p>
          <a:endParaRPr lang="es-CO"/>
        </a:p>
      </dgm:t>
    </dgm:pt>
    <dgm:pt modelId="{8A9F1950-1EB1-4772-B7D0-F43B6D195F71}">
      <dgm:prSet phldrT="[Texto]"/>
      <dgm:spPr/>
      <dgm:t>
        <a:bodyPr/>
        <a:lstStyle/>
        <a:p>
          <a:r>
            <a:rPr lang="es-CO" dirty="0" smtClean="0">
              <a:latin typeface="Franklin Gothic Book" panose="020B0503020102020204" pitchFamily="34" charset="0"/>
            </a:rPr>
            <a:t>Fundación Coltejer</a:t>
          </a:r>
          <a:endParaRPr lang="es-CO" dirty="0"/>
        </a:p>
      </dgm:t>
    </dgm:pt>
    <dgm:pt modelId="{881F5565-A7B7-4EE2-8D88-0209A1850804}" type="parTrans" cxnId="{2C6287CB-21DC-471F-B90E-C6AFFE6F4034}">
      <dgm:prSet/>
      <dgm:spPr/>
      <dgm:t>
        <a:bodyPr/>
        <a:lstStyle/>
        <a:p>
          <a:endParaRPr lang="es-CO"/>
        </a:p>
      </dgm:t>
    </dgm:pt>
    <dgm:pt modelId="{4FA30C92-5A3C-40A9-9FD0-12994959E8C3}" type="sibTrans" cxnId="{2C6287CB-21DC-471F-B90E-C6AFFE6F4034}">
      <dgm:prSet/>
      <dgm:spPr/>
      <dgm:t>
        <a:bodyPr/>
        <a:lstStyle/>
        <a:p>
          <a:endParaRPr lang="es-CO"/>
        </a:p>
      </dgm:t>
    </dgm:pt>
    <dgm:pt modelId="{E9877240-12C2-4F36-8E7B-A1E8EDAAEA8E}">
      <dgm:prSet phldrT="[Texto]"/>
      <dgm:spPr/>
      <dgm:t>
        <a:bodyPr/>
        <a:lstStyle/>
        <a:p>
          <a:r>
            <a:rPr lang="es-CO" dirty="0" smtClean="0">
              <a:latin typeface="Franklin Gothic Book" panose="020B0503020102020204" pitchFamily="34" charset="0"/>
            </a:rPr>
            <a:t>Universidad Católica de Oriente</a:t>
          </a:r>
          <a:endParaRPr lang="es-CO" dirty="0">
            <a:latin typeface="Franklin Gothic Book" panose="020B0503020102020204" pitchFamily="34" charset="0"/>
          </a:endParaRPr>
        </a:p>
      </dgm:t>
    </dgm:pt>
    <dgm:pt modelId="{97B015F9-EE92-49C9-9EA8-0904FD900B1F}" type="parTrans" cxnId="{72D69F1C-B180-473C-BA22-A9DFCAB98A69}">
      <dgm:prSet/>
      <dgm:spPr/>
      <dgm:t>
        <a:bodyPr/>
        <a:lstStyle/>
        <a:p>
          <a:endParaRPr lang="es-CO"/>
        </a:p>
      </dgm:t>
    </dgm:pt>
    <dgm:pt modelId="{01AE7F22-47B2-40EE-9847-8B31A94C8227}" type="sibTrans" cxnId="{72D69F1C-B180-473C-BA22-A9DFCAB98A69}">
      <dgm:prSet/>
      <dgm:spPr/>
      <dgm:t>
        <a:bodyPr/>
        <a:lstStyle/>
        <a:p>
          <a:endParaRPr lang="es-CO"/>
        </a:p>
      </dgm:t>
    </dgm:pt>
    <dgm:pt modelId="{EA9AC06D-235E-41B7-86C8-9EFCB9AB6F51}">
      <dgm:prSet/>
      <dgm:spPr/>
      <dgm:t>
        <a:bodyPr/>
        <a:lstStyle/>
        <a:p>
          <a:r>
            <a:rPr lang="es-CO" dirty="0" smtClean="0">
              <a:latin typeface="Franklin Gothic Book" panose="020B0503020102020204" pitchFamily="34" charset="0"/>
            </a:rPr>
            <a:t>JAC Cimarronas</a:t>
          </a:r>
        </a:p>
      </dgm:t>
    </dgm:pt>
    <dgm:pt modelId="{0A12E023-2BBE-4955-BED5-FD747AD08D2E}" type="parTrans" cxnId="{3428CD57-0046-43AE-846F-AB68C035841C}">
      <dgm:prSet/>
      <dgm:spPr/>
      <dgm:t>
        <a:bodyPr/>
        <a:lstStyle/>
        <a:p>
          <a:endParaRPr lang="es-CO"/>
        </a:p>
      </dgm:t>
    </dgm:pt>
    <dgm:pt modelId="{7EE2F6D7-B79A-473C-B59B-DDD42126D6CB}" type="sibTrans" cxnId="{3428CD57-0046-43AE-846F-AB68C035841C}">
      <dgm:prSet/>
      <dgm:spPr/>
      <dgm:t>
        <a:bodyPr/>
        <a:lstStyle/>
        <a:p>
          <a:endParaRPr lang="es-CO"/>
        </a:p>
      </dgm:t>
    </dgm:pt>
    <dgm:pt modelId="{6DB5638E-B341-4D02-B9EA-98B41DB39F5C}" type="pres">
      <dgm:prSet presAssocID="{757DAAA0-494E-430B-9A0E-D24E8725C2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DB8F796-D18D-44F7-B980-879F4DA24AA0}" type="pres">
      <dgm:prSet presAssocID="{63F7DCD7-6BE5-4B51-B94D-3C337A7B8466}" presName="root1" presStyleCnt="0"/>
      <dgm:spPr/>
    </dgm:pt>
    <dgm:pt modelId="{ADCB1083-4A3B-4455-A9D5-8B70339D2DEA}" type="pres">
      <dgm:prSet presAssocID="{63F7DCD7-6BE5-4B51-B94D-3C337A7B846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EA9EB1-C99F-4B0A-B37A-515FC9424274}" type="pres">
      <dgm:prSet presAssocID="{63F7DCD7-6BE5-4B51-B94D-3C337A7B8466}" presName="level2hierChild" presStyleCnt="0"/>
      <dgm:spPr/>
    </dgm:pt>
    <dgm:pt modelId="{34EB83A2-B609-454F-B3B6-2FA8B5D85E3F}" type="pres">
      <dgm:prSet presAssocID="{881F5565-A7B7-4EE2-8D88-0209A1850804}" presName="conn2-1" presStyleLbl="parChTrans1D2" presStyleIdx="0" presStyleCnt="3"/>
      <dgm:spPr/>
      <dgm:t>
        <a:bodyPr/>
        <a:lstStyle/>
        <a:p>
          <a:endParaRPr lang="es-CO"/>
        </a:p>
      </dgm:t>
    </dgm:pt>
    <dgm:pt modelId="{A6105E8D-FFCC-4A3B-AEFF-DDD926F4B0EB}" type="pres">
      <dgm:prSet presAssocID="{881F5565-A7B7-4EE2-8D88-0209A1850804}" presName="connTx" presStyleLbl="parChTrans1D2" presStyleIdx="0" presStyleCnt="3"/>
      <dgm:spPr/>
      <dgm:t>
        <a:bodyPr/>
        <a:lstStyle/>
        <a:p>
          <a:endParaRPr lang="es-CO"/>
        </a:p>
      </dgm:t>
    </dgm:pt>
    <dgm:pt modelId="{84485FE2-9238-4247-BB63-791800A926C4}" type="pres">
      <dgm:prSet presAssocID="{8A9F1950-1EB1-4772-B7D0-F43B6D195F71}" presName="root2" presStyleCnt="0"/>
      <dgm:spPr/>
    </dgm:pt>
    <dgm:pt modelId="{1AAF91ED-BBF5-4BA8-AB32-858ED5527047}" type="pres">
      <dgm:prSet presAssocID="{8A9F1950-1EB1-4772-B7D0-F43B6D195F7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765B6B4-C05E-4543-9BD9-694E4FF03866}" type="pres">
      <dgm:prSet presAssocID="{8A9F1950-1EB1-4772-B7D0-F43B6D195F71}" presName="level3hierChild" presStyleCnt="0"/>
      <dgm:spPr/>
    </dgm:pt>
    <dgm:pt modelId="{5BF2D95E-C237-4688-9595-453D9CED6107}" type="pres">
      <dgm:prSet presAssocID="{0A12E023-2BBE-4955-BED5-FD747AD08D2E}" presName="conn2-1" presStyleLbl="parChTrans1D2" presStyleIdx="1" presStyleCnt="3"/>
      <dgm:spPr/>
      <dgm:t>
        <a:bodyPr/>
        <a:lstStyle/>
        <a:p>
          <a:endParaRPr lang="es-CO"/>
        </a:p>
      </dgm:t>
    </dgm:pt>
    <dgm:pt modelId="{19AC1481-1E70-4D72-85ED-35A0B004CCAB}" type="pres">
      <dgm:prSet presAssocID="{0A12E023-2BBE-4955-BED5-FD747AD08D2E}" presName="connTx" presStyleLbl="parChTrans1D2" presStyleIdx="1" presStyleCnt="3"/>
      <dgm:spPr/>
      <dgm:t>
        <a:bodyPr/>
        <a:lstStyle/>
        <a:p>
          <a:endParaRPr lang="es-CO"/>
        </a:p>
      </dgm:t>
    </dgm:pt>
    <dgm:pt modelId="{51F1B924-71CA-41AB-8D25-E7958257BDBC}" type="pres">
      <dgm:prSet presAssocID="{EA9AC06D-235E-41B7-86C8-9EFCB9AB6F51}" presName="root2" presStyleCnt="0"/>
      <dgm:spPr/>
    </dgm:pt>
    <dgm:pt modelId="{EBBE4568-B053-4450-B755-33A53EA097CD}" type="pres">
      <dgm:prSet presAssocID="{EA9AC06D-235E-41B7-86C8-9EFCB9AB6F5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3BB2FD1-F9BB-4FA9-8AFC-B4559562290F}" type="pres">
      <dgm:prSet presAssocID="{EA9AC06D-235E-41B7-86C8-9EFCB9AB6F51}" presName="level3hierChild" presStyleCnt="0"/>
      <dgm:spPr/>
    </dgm:pt>
    <dgm:pt modelId="{937B25E4-31EF-4E54-91D4-E1B9B38A15DA}" type="pres">
      <dgm:prSet presAssocID="{97B015F9-EE92-49C9-9EA8-0904FD900B1F}" presName="conn2-1" presStyleLbl="parChTrans1D2" presStyleIdx="2" presStyleCnt="3"/>
      <dgm:spPr/>
      <dgm:t>
        <a:bodyPr/>
        <a:lstStyle/>
        <a:p>
          <a:endParaRPr lang="es-CO"/>
        </a:p>
      </dgm:t>
    </dgm:pt>
    <dgm:pt modelId="{39D63D75-0237-4EFE-8A96-872A281D41FE}" type="pres">
      <dgm:prSet presAssocID="{97B015F9-EE92-49C9-9EA8-0904FD900B1F}" presName="connTx" presStyleLbl="parChTrans1D2" presStyleIdx="2" presStyleCnt="3"/>
      <dgm:spPr/>
      <dgm:t>
        <a:bodyPr/>
        <a:lstStyle/>
        <a:p>
          <a:endParaRPr lang="es-CO"/>
        </a:p>
      </dgm:t>
    </dgm:pt>
    <dgm:pt modelId="{7F401227-743E-4DE7-AFDF-E6C8EF46D3A2}" type="pres">
      <dgm:prSet presAssocID="{E9877240-12C2-4F36-8E7B-A1E8EDAAEA8E}" presName="root2" presStyleCnt="0"/>
      <dgm:spPr/>
    </dgm:pt>
    <dgm:pt modelId="{E29B6A8B-A839-4DC2-B98E-415EAD95876B}" type="pres">
      <dgm:prSet presAssocID="{E9877240-12C2-4F36-8E7B-A1E8EDAAEA8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9B9254-2EA7-4AC2-98A4-75BC65E64B46}" type="pres">
      <dgm:prSet presAssocID="{E9877240-12C2-4F36-8E7B-A1E8EDAAEA8E}" presName="level3hierChild" presStyleCnt="0"/>
      <dgm:spPr/>
    </dgm:pt>
  </dgm:ptLst>
  <dgm:cxnLst>
    <dgm:cxn modelId="{CDC662EA-DF8C-4887-9776-958C4AF552D6}" srcId="{757DAAA0-494E-430B-9A0E-D24E8725C2A1}" destId="{63F7DCD7-6BE5-4B51-B94D-3C337A7B8466}" srcOrd="0" destOrd="0" parTransId="{5771F721-6343-47F6-832D-98C58220B311}" sibTransId="{87754F61-27EF-44A7-84F1-2134D7268239}"/>
    <dgm:cxn modelId="{750F97C5-3EC9-4042-BD47-E9957BF5A0D5}" type="presOf" srcId="{EA9AC06D-235E-41B7-86C8-9EFCB9AB6F51}" destId="{EBBE4568-B053-4450-B755-33A53EA097CD}" srcOrd="0" destOrd="0" presId="urn:microsoft.com/office/officeart/2005/8/layout/hierarchy2"/>
    <dgm:cxn modelId="{3CFA3620-6B8C-49E5-A5BD-74CB4711106F}" type="presOf" srcId="{97B015F9-EE92-49C9-9EA8-0904FD900B1F}" destId="{39D63D75-0237-4EFE-8A96-872A281D41FE}" srcOrd="1" destOrd="0" presId="urn:microsoft.com/office/officeart/2005/8/layout/hierarchy2"/>
    <dgm:cxn modelId="{6228C3AA-96DD-427B-BD47-60B2105650EC}" type="presOf" srcId="{63F7DCD7-6BE5-4B51-B94D-3C337A7B8466}" destId="{ADCB1083-4A3B-4455-A9D5-8B70339D2DEA}" srcOrd="0" destOrd="0" presId="urn:microsoft.com/office/officeart/2005/8/layout/hierarchy2"/>
    <dgm:cxn modelId="{2C6287CB-21DC-471F-B90E-C6AFFE6F4034}" srcId="{63F7DCD7-6BE5-4B51-B94D-3C337A7B8466}" destId="{8A9F1950-1EB1-4772-B7D0-F43B6D195F71}" srcOrd="0" destOrd="0" parTransId="{881F5565-A7B7-4EE2-8D88-0209A1850804}" sibTransId="{4FA30C92-5A3C-40A9-9FD0-12994959E8C3}"/>
    <dgm:cxn modelId="{628385A0-107B-4F83-945D-BBAC92B86B29}" type="presOf" srcId="{97B015F9-EE92-49C9-9EA8-0904FD900B1F}" destId="{937B25E4-31EF-4E54-91D4-E1B9B38A15DA}" srcOrd="0" destOrd="0" presId="urn:microsoft.com/office/officeart/2005/8/layout/hierarchy2"/>
    <dgm:cxn modelId="{1BA3B1F0-0F9D-420A-B41B-98BF04D12DBB}" type="presOf" srcId="{757DAAA0-494E-430B-9A0E-D24E8725C2A1}" destId="{6DB5638E-B341-4D02-B9EA-98B41DB39F5C}" srcOrd="0" destOrd="0" presId="urn:microsoft.com/office/officeart/2005/8/layout/hierarchy2"/>
    <dgm:cxn modelId="{3428CD57-0046-43AE-846F-AB68C035841C}" srcId="{63F7DCD7-6BE5-4B51-B94D-3C337A7B8466}" destId="{EA9AC06D-235E-41B7-86C8-9EFCB9AB6F51}" srcOrd="1" destOrd="0" parTransId="{0A12E023-2BBE-4955-BED5-FD747AD08D2E}" sibTransId="{7EE2F6D7-B79A-473C-B59B-DDD42126D6CB}"/>
    <dgm:cxn modelId="{4A9FB4FD-AA98-4C60-AC2B-C7C8A3AED4E0}" type="presOf" srcId="{0A12E023-2BBE-4955-BED5-FD747AD08D2E}" destId="{5BF2D95E-C237-4688-9595-453D9CED6107}" srcOrd="0" destOrd="0" presId="urn:microsoft.com/office/officeart/2005/8/layout/hierarchy2"/>
    <dgm:cxn modelId="{CE4A82DB-091C-4797-8C49-3CEF5ADE5F14}" type="presOf" srcId="{E9877240-12C2-4F36-8E7B-A1E8EDAAEA8E}" destId="{E29B6A8B-A839-4DC2-B98E-415EAD95876B}" srcOrd="0" destOrd="0" presId="urn:microsoft.com/office/officeart/2005/8/layout/hierarchy2"/>
    <dgm:cxn modelId="{812F9CC1-EAE5-47D1-9E5D-1DF54B778392}" type="presOf" srcId="{881F5565-A7B7-4EE2-8D88-0209A1850804}" destId="{A6105E8D-FFCC-4A3B-AEFF-DDD926F4B0EB}" srcOrd="1" destOrd="0" presId="urn:microsoft.com/office/officeart/2005/8/layout/hierarchy2"/>
    <dgm:cxn modelId="{8ACC0BD2-C8E1-4330-B27C-21C5EF453C19}" type="presOf" srcId="{881F5565-A7B7-4EE2-8D88-0209A1850804}" destId="{34EB83A2-B609-454F-B3B6-2FA8B5D85E3F}" srcOrd="0" destOrd="0" presId="urn:microsoft.com/office/officeart/2005/8/layout/hierarchy2"/>
    <dgm:cxn modelId="{EBF78013-9E71-466D-8086-B88F762D2729}" type="presOf" srcId="{8A9F1950-1EB1-4772-B7D0-F43B6D195F71}" destId="{1AAF91ED-BBF5-4BA8-AB32-858ED5527047}" srcOrd="0" destOrd="0" presId="urn:microsoft.com/office/officeart/2005/8/layout/hierarchy2"/>
    <dgm:cxn modelId="{72D69F1C-B180-473C-BA22-A9DFCAB98A69}" srcId="{63F7DCD7-6BE5-4B51-B94D-3C337A7B8466}" destId="{E9877240-12C2-4F36-8E7B-A1E8EDAAEA8E}" srcOrd="2" destOrd="0" parTransId="{97B015F9-EE92-49C9-9EA8-0904FD900B1F}" sibTransId="{01AE7F22-47B2-40EE-9847-8B31A94C8227}"/>
    <dgm:cxn modelId="{F909E860-08DD-440D-BE23-3AAF497BA927}" type="presOf" srcId="{0A12E023-2BBE-4955-BED5-FD747AD08D2E}" destId="{19AC1481-1E70-4D72-85ED-35A0B004CCAB}" srcOrd="1" destOrd="0" presId="urn:microsoft.com/office/officeart/2005/8/layout/hierarchy2"/>
    <dgm:cxn modelId="{B90F8A41-C522-4441-9409-0245AD919861}" type="presParOf" srcId="{6DB5638E-B341-4D02-B9EA-98B41DB39F5C}" destId="{5DB8F796-D18D-44F7-B980-879F4DA24AA0}" srcOrd="0" destOrd="0" presId="urn:microsoft.com/office/officeart/2005/8/layout/hierarchy2"/>
    <dgm:cxn modelId="{98B7BC71-6349-4C77-A2C6-B092F0797602}" type="presParOf" srcId="{5DB8F796-D18D-44F7-B980-879F4DA24AA0}" destId="{ADCB1083-4A3B-4455-A9D5-8B70339D2DEA}" srcOrd="0" destOrd="0" presId="urn:microsoft.com/office/officeart/2005/8/layout/hierarchy2"/>
    <dgm:cxn modelId="{A5155BE7-A387-4D64-B731-76AD4CB2E132}" type="presParOf" srcId="{5DB8F796-D18D-44F7-B980-879F4DA24AA0}" destId="{32EA9EB1-C99F-4B0A-B37A-515FC9424274}" srcOrd="1" destOrd="0" presId="urn:microsoft.com/office/officeart/2005/8/layout/hierarchy2"/>
    <dgm:cxn modelId="{1D19B8C7-74ED-4C39-AFB3-08C02C02FB94}" type="presParOf" srcId="{32EA9EB1-C99F-4B0A-B37A-515FC9424274}" destId="{34EB83A2-B609-454F-B3B6-2FA8B5D85E3F}" srcOrd="0" destOrd="0" presId="urn:microsoft.com/office/officeart/2005/8/layout/hierarchy2"/>
    <dgm:cxn modelId="{B5E65EB0-557E-4FCD-9288-4163B01803B9}" type="presParOf" srcId="{34EB83A2-B609-454F-B3B6-2FA8B5D85E3F}" destId="{A6105E8D-FFCC-4A3B-AEFF-DDD926F4B0EB}" srcOrd="0" destOrd="0" presId="urn:microsoft.com/office/officeart/2005/8/layout/hierarchy2"/>
    <dgm:cxn modelId="{770D350D-6F3D-4E81-A20C-B0C69863DF4B}" type="presParOf" srcId="{32EA9EB1-C99F-4B0A-B37A-515FC9424274}" destId="{84485FE2-9238-4247-BB63-791800A926C4}" srcOrd="1" destOrd="0" presId="urn:microsoft.com/office/officeart/2005/8/layout/hierarchy2"/>
    <dgm:cxn modelId="{10E751E5-A48B-4994-A02B-9269392D5275}" type="presParOf" srcId="{84485FE2-9238-4247-BB63-791800A926C4}" destId="{1AAF91ED-BBF5-4BA8-AB32-858ED5527047}" srcOrd="0" destOrd="0" presId="urn:microsoft.com/office/officeart/2005/8/layout/hierarchy2"/>
    <dgm:cxn modelId="{F14AAD7D-1E81-44AB-A5D7-36E7B2C75331}" type="presParOf" srcId="{84485FE2-9238-4247-BB63-791800A926C4}" destId="{3765B6B4-C05E-4543-9BD9-694E4FF03866}" srcOrd="1" destOrd="0" presId="urn:microsoft.com/office/officeart/2005/8/layout/hierarchy2"/>
    <dgm:cxn modelId="{9E4E2561-4C56-471C-B23E-B368ABDEA285}" type="presParOf" srcId="{32EA9EB1-C99F-4B0A-B37A-515FC9424274}" destId="{5BF2D95E-C237-4688-9595-453D9CED6107}" srcOrd="2" destOrd="0" presId="urn:microsoft.com/office/officeart/2005/8/layout/hierarchy2"/>
    <dgm:cxn modelId="{AAF712DD-65CC-4E2E-BB5D-60FD67AAA35C}" type="presParOf" srcId="{5BF2D95E-C237-4688-9595-453D9CED6107}" destId="{19AC1481-1E70-4D72-85ED-35A0B004CCAB}" srcOrd="0" destOrd="0" presId="urn:microsoft.com/office/officeart/2005/8/layout/hierarchy2"/>
    <dgm:cxn modelId="{17DD7D00-65C7-4EBC-A2C3-93611BC8941C}" type="presParOf" srcId="{32EA9EB1-C99F-4B0A-B37A-515FC9424274}" destId="{51F1B924-71CA-41AB-8D25-E7958257BDBC}" srcOrd="3" destOrd="0" presId="urn:microsoft.com/office/officeart/2005/8/layout/hierarchy2"/>
    <dgm:cxn modelId="{C197C751-BB99-4B2E-B6AF-59CA72B96F77}" type="presParOf" srcId="{51F1B924-71CA-41AB-8D25-E7958257BDBC}" destId="{EBBE4568-B053-4450-B755-33A53EA097CD}" srcOrd="0" destOrd="0" presId="urn:microsoft.com/office/officeart/2005/8/layout/hierarchy2"/>
    <dgm:cxn modelId="{6A5B5DE5-CE9E-4F80-B263-EB86192A2809}" type="presParOf" srcId="{51F1B924-71CA-41AB-8D25-E7958257BDBC}" destId="{13BB2FD1-F9BB-4FA9-8AFC-B4559562290F}" srcOrd="1" destOrd="0" presId="urn:microsoft.com/office/officeart/2005/8/layout/hierarchy2"/>
    <dgm:cxn modelId="{BD52CB3E-C47E-4607-B502-4221ABA41609}" type="presParOf" srcId="{32EA9EB1-C99F-4B0A-B37A-515FC9424274}" destId="{937B25E4-31EF-4E54-91D4-E1B9B38A15DA}" srcOrd="4" destOrd="0" presId="urn:microsoft.com/office/officeart/2005/8/layout/hierarchy2"/>
    <dgm:cxn modelId="{F8F71DB3-2A22-494E-AB6C-D5C776473F48}" type="presParOf" srcId="{937B25E4-31EF-4E54-91D4-E1B9B38A15DA}" destId="{39D63D75-0237-4EFE-8A96-872A281D41FE}" srcOrd="0" destOrd="0" presId="urn:microsoft.com/office/officeart/2005/8/layout/hierarchy2"/>
    <dgm:cxn modelId="{7E21424D-EFC9-4C9E-AB83-8D5F8D58C397}" type="presParOf" srcId="{32EA9EB1-C99F-4B0A-B37A-515FC9424274}" destId="{7F401227-743E-4DE7-AFDF-E6C8EF46D3A2}" srcOrd="5" destOrd="0" presId="urn:microsoft.com/office/officeart/2005/8/layout/hierarchy2"/>
    <dgm:cxn modelId="{37962AFC-BAE3-429C-BD42-6660563D1FC4}" type="presParOf" srcId="{7F401227-743E-4DE7-AFDF-E6C8EF46D3A2}" destId="{E29B6A8B-A839-4DC2-B98E-415EAD95876B}" srcOrd="0" destOrd="0" presId="urn:microsoft.com/office/officeart/2005/8/layout/hierarchy2"/>
    <dgm:cxn modelId="{A33D0A65-7FB6-4C3D-9BCC-CB0493FF8E96}" type="presParOf" srcId="{7F401227-743E-4DE7-AFDF-E6C8EF46D3A2}" destId="{369B9254-2EA7-4AC2-98A4-75BC65E64B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B1083-4A3B-4455-A9D5-8B70339D2DEA}">
      <dsp:nvSpPr>
        <dsp:cNvPr id="0" name=""/>
        <dsp:cNvSpPr/>
      </dsp:nvSpPr>
      <dsp:spPr>
        <a:xfrm>
          <a:off x="2411" y="1303633"/>
          <a:ext cx="2130283" cy="1065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rgbClr val="C00000"/>
              </a:solidFill>
              <a:latin typeface="Trebuchet MS" panose="020B0603020202020204" pitchFamily="34" charset="0"/>
            </a:rPr>
            <a:t>PROYECTO</a:t>
          </a:r>
          <a:endParaRPr lang="es-CO" sz="2400" b="1" kern="1200" dirty="0">
            <a:solidFill>
              <a:srgbClr val="C00000"/>
            </a:solidFill>
            <a:latin typeface="Trebuchet MS" panose="020B0603020202020204" pitchFamily="34" charset="0"/>
          </a:endParaRPr>
        </a:p>
      </dsp:txBody>
      <dsp:txXfrm>
        <a:off x="33608" y="1334830"/>
        <a:ext cx="2067889" cy="1002747"/>
      </dsp:txXfrm>
    </dsp:sp>
    <dsp:sp modelId="{34EB83A2-B609-454F-B3B6-2FA8B5D85E3F}">
      <dsp:nvSpPr>
        <dsp:cNvPr id="0" name=""/>
        <dsp:cNvSpPr/>
      </dsp:nvSpPr>
      <dsp:spPr>
        <a:xfrm rot="18289469">
          <a:off x="1812677" y="1197643"/>
          <a:ext cx="1492149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1492149" y="26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521448" y="1186443"/>
        <a:ext cx="74607" cy="74607"/>
      </dsp:txXfrm>
    </dsp:sp>
    <dsp:sp modelId="{1AAF91ED-BBF5-4BA8-AB32-858ED5527047}">
      <dsp:nvSpPr>
        <dsp:cNvPr id="0" name=""/>
        <dsp:cNvSpPr/>
      </dsp:nvSpPr>
      <dsp:spPr>
        <a:xfrm>
          <a:off x="2984808" y="78720"/>
          <a:ext cx="2130283" cy="10651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Franklin Gothic Book" panose="020B0503020102020204" pitchFamily="34" charset="0"/>
            </a:rPr>
            <a:t>Fundación Coltejer</a:t>
          </a:r>
          <a:endParaRPr lang="es-CO" sz="2400" kern="1200" dirty="0"/>
        </a:p>
      </dsp:txBody>
      <dsp:txXfrm>
        <a:off x="3016005" y="109917"/>
        <a:ext cx="2067889" cy="1002747"/>
      </dsp:txXfrm>
    </dsp:sp>
    <dsp:sp modelId="{5BF2D95E-C237-4688-9595-453D9CED6107}">
      <dsp:nvSpPr>
        <dsp:cNvPr id="0" name=""/>
        <dsp:cNvSpPr/>
      </dsp:nvSpPr>
      <dsp:spPr>
        <a:xfrm>
          <a:off x="2132695" y="1810100"/>
          <a:ext cx="852113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852113" y="26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537449" y="1814901"/>
        <a:ext cx="42605" cy="42605"/>
      </dsp:txXfrm>
    </dsp:sp>
    <dsp:sp modelId="{EBBE4568-B053-4450-B755-33A53EA097CD}">
      <dsp:nvSpPr>
        <dsp:cNvPr id="0" name=""/>
        <dsp:cNvSpPr/>
      </dsp:nvSpPr>
      <dsp:spPr>
        <a:xfrm>
          <a:off x="2984808" y="1303633"/>
          <a:ext cx="2130283" cy="10651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Franklin Gothic Book" panose="020B0503020102020204" pitchFamily="34" charset="0"/>
            </a:rPr>
            <a:t>JAC Cimarronas</a:t>
          </a:r>
        </a:p>
      </dsp:txBody>
      <dsp:txXfrm>
        <a:off x="3016005" y="1334830"/>
        <a:ext cx="2067889" cy="1002747"/>
      </dsp:txXfrm>
    </dsp:sp>
    <dsp:sp modelId="{937B25E4-31EF-4E54-91D4-E1B9B38A15DA}">
      <dsp:nvSpPr>
        <dsp:cNvPr id="0" name=""/>
        <dsp:cNvSpPr/>
      </dsp:nvSpPr>
      <dsp:spPr>
        <a:xfrm rot="3310531">
          <a:off x="1812677" y="2422557"/>
          <a:ext cx="1492149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1492149" y="26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521448" y="2411356"/>
        <a:ext cx="74607" cy="74607"/>
      </dsp:txXfrm>
    </dsp:sp>
    <dsp:sp modelId="{E29B6A8B-A839-4DC2-B98E-415EAD95876B}">
      <dsp:nvSpPr>
        <dsp:cNvPr id="0" name=""/>
        <dsp:cNvSpPr/>
      </dsp:nvSpPr>
      <dsp:spPr>
        <a:xfrm>
          <a:off x="2984808" y="2528546"/>
          <a:ext cx="2130283" cy="10651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Franklin Gothic Book" panose="020B0503020102020204" pitchFamily="34" charset="0"/>
            </a:rPr>
            <a:t>Universidad Católica de Oriente</a:t>
          </a:r>
          <a:endParaRPr lang="es-CO" sz="2400" kern="1200" dirty="0">
            <a:latin typeface="Franklin Gothic Book" panose="020B0503020102020204" pitchFamily="34" charset="0"/>
          </a:endParaRPr>
        </a:p>
      </dsp:txBody>
      <dsp:txXfrm>
        <a:off x="3016005" y="2559743"/>
        <a:ext cx="2067889" cy="1002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0.01746</cdr:x>
      <cdr:y>0</cdr:y>
    </cdr:from>
    <cdr:to>
      <cdr:x>0.53243</cdr:x>
      <cdr:y>0.14784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44015" y="-976246"/>
          <a:ext cx="4248472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>
              <a:latin typeface="Trebuchet MS" panose="020B0603020202020204" pitchFamily="34" charset="0"/>
            </a:rPr>
            <a:t>VIVIENDA</a:t>
          </a:r>
          <a:endParaRPr lang="en-US" sz="2400" b="1" dirty="0">
            <a:latin typeface="Trebuchet MS" panose="020B0603020202020204" pitchFamily="34" charset="0"/>
          </a:endParaRPr>
        </a:p>
        <a:p xmlns:a="http://schemas.openxmlformats.org/drawingml/2006/main">
          <a:endParaRPr lang="es-CO" sz="2400" b="1" dirty="0">
            <a:latin typeface="Trebuchet MS" panose="020B0603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5BC4-5F0E-469A-9D27-3C03FEC6E517}" type="datetimeFigureOut">
              <a:rPr lang="es-CO" smtClean="0"/>
              <a:t>16/12/2014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2E1-22FE-43C0-8259-A18EE3BA96E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5BC4-5F0E-469A-9D27-3C03FEC6E517}" type="datetimeFigureOut">
              <a:rPr lang="es-CO" smtClean="0"/>
              <a:t>16/12/2014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2E1-22FE-43C0-8259-A18EE3BA96E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5BC4-5F0E-469A-9D27-3C03FEC6E517}" type="datetimeFigureOut">
              <a:rPr lang="es-CO" smtClean="0"/>
              <a:t>16/12/2014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2E1-22FE-43C0-8259-A18EE3BA96E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5BC4-5F0E-469A-9D27-3C03FEC6E517}" type="datetimeFigureOut">
              <a:rPr lang="es-CO" smtClean="0"/>
              <a:t>16/12/2014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2E1-22FE-43C0-8259-A18EE3BA96E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5BC4-5F0E-469A-9D27-3C03FEC6E517}" type="datetimeFigureOut">
              <a:rPr lang="es-CO" smtClean="0"/>
              <a:t>16/12/2014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2E1-22FE-43C0-8259-A18EE3BA96E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5BC4-5F0E-469A-9D27-3C03FEC6E517}" type="datetimeFigureOut">
              <a:rPr lang="es-CO" smtClean="0"/>
              <a:t>16/12/2014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2E1-22FE-43C0-8259-A18EE3BA96E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5BC4-5F0E-469A-9D27-3C03FEC6E517}" type="datetimeFigureOut">
              <a:rPr lang="es-CO" smtClean="0"/>
              <a:t>16/12/2014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2E1-22FE-43C0-8259-A18EE3BA96E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5BC4-5F0E-469A-9D27-3C03FEC6E517}" type="datetimeFigureOut">
              <a:rPr lang="es-CO" smtClean="0"/>
              <a:t>16/12/2014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2E1-22FE-43C0-8259-A18EE3BA96E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5BC4-5F0E-469A-9D27-3C03FEC6E517}" type="datetimeFigureOut">
              <a:rPr lang="es-CO" smtClean="0"/>
              <a:t>16/12/2014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2E1-22FE-43C0-8259-A18EE3BA96E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5BC4-5F0E-469A-9D27-3C03FEC6E517}" type="datetimeFigureOut">
              <a:rPr lang="es-CO" smtClean="0"/>
              <a:t>16/12/2014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2E1-22FE-43C0-8259-A18EE3BA96E5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5BC4-5F0E-469A-9D27-3C03FEC6E517}" type="datetimeFigureOut">
              <a:rPr lang="es-CO" smtClean="0"/>
              <a:t>16/12/2014</a:t>
            </a:fld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6F2E1-22FE-43C0-8259-A18EE3BA96E5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6E6F2E1-22FE-43C0-8259-A18EE3BA96E5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4F5BC4-5F0E-469A-9D27-3C03FEC6E517}" type="datetimeFigureOut">
              <a:rPr lang="es-CO" smtClean="0"/>
              <a:t>16/12/2014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OTOS_Cimarronas/pic008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31138" y="1124744"/>
            <a:ext cx="7772400" cy="1037977"/>
          </a:xfrm>
        </p:spPr>
        <p:txBody>
          <a:bodyPr/>
          <a:lstStyle/>
          <a:p>
            <a:r>
              <a:rPr lang="es-CO" sz="5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PROYECTO CIMARRONAS</a:t>
            </a:r>
            <a:endParaRPr lang="es-CO" sz="5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4626"/>
            <a:ext cx="2592288" cy="138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89" y="2492895"/>
            <a:ext cx="3213387" cy="154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763688" y="4005064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600" b="1" dirty="0" smtClean="0"/>
          </a:p>
          <a:p>
            <a:pPr algn="ctr"/>
            <a:r>
              <a:rPr lang="es-CO" sz="3600" b="1" dirty="0" smtClean="0"/>
              <a:t>JUNTA DE ACCIÓN COMUNAL</a:t>
            </a:r>
          </a:p>
          <a:p>
            <a:pPr algn="ctr"/>
            <a:r>
              <a:rPr lang="es-CO" sz="3600" b="1" dirty="0" smtClean="0"/>
              <a:t>CIMARRONAS</a:t>
            </a:r>
            <a:endParaRPr lang="es-CO" sz="4400" b="1" dirty="0"/>
          </a:p>
        </p:txBody>
      </p:sp>
    </p:spTree>
    <p:extLst>
      <p:ext uri="{BB962C8B-B14F-4D97-AF65-F5344CB8AC3E}">
        <p14:creationId xmlns:p14="http://schemas.microsoft.com/office/powerpoint/2010/main" val="27693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2" name="19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09625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539552" y="107556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VIVIENDA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46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61556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91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39552" y="107556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VIVIENDA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8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558490"/>
              </p:ext>
            </p:extLst>
          </p:nvPr>
        </p:nvGraphicFramePr>
        <p:xfrm>
          <a:off x="899592" y="1529408"/>
          <a:ext cx="7056784" cy="50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66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9552" y="97624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rebuchet MS" panose="020B0603020202020204" pitchFamily="34" charset="0"/>
              </a:rPr>
              <a:t>VIVIENDA</a:t>
            </a:r>
            <a:endParaRPr lang="en-US" sz="2400" b="1" dirty="0">
              <a:latin typeface="Trebuchet MS" panose="020B0603020202020204" pitchFamily="34" charset="0"/>
            </a:endParaRPr>
          </a:p>
          <a:p>
            <a:endParaRPr lang="es-CO" sz="24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8" name="40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98541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67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9552" y="97624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rebuchet MS" panose="020B0603020202020204" pitchFamily="34" charset="0"/>
              </a:rPr>
              <a:t>VIVIENDA</a:t>
            </a:r>
            <a:endParaRPr lang="en-US" sz="2400" b="1" dirty="0">
              <a:latin typeface="Trebuchet MS" panose="020B0603020202020204" pitchFamily="34" charset="0"/>
            </a:endParaRPr>
          </a:p>
          <a:p>
            <a:endParaRPr lang="es-CO" sz="24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12" name="42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67969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00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8" name="4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620719"/>
              </p:ext>
            </p:extLst>
          </p:nvPr>
        </p:nvGraphicFramePr>
        <p:xfrm>
          <a:off x="395537" y="976246"/>
          <a:ext cx="8249852" cy="562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0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079714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699367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67544" y="107556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EDUCACIÓN</a:t>
            </a:r>
            <a:endParaRPr lang="es-CO" sz="3200" b="1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529618148"/>
              </p:ext>
            </p:extLst>
          </p:nvPr>
        </p:nvGraphicFramePr>
        <p:xfrm>
          <a:off x="4211960" y="1700808"/>
          <a:ext cx="3888432" cy="435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850615248"/>
              </p:ext>
            </p:extLst>
          </p:nvPr>
        </p:nvGraphicFramePr>
        <p:xfrm>
          <a:off x="827584" y="2348880"/>
          <a:ext cx="3441963" cy="318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755576" y="1484784"/>
            <a:ext cx="30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Trebuchet MS" panose="020B0603020202020204" pitchFamily="34" charset="0"/>
              </a:rPr>
              <a:t>TIEMPO</a:t>
            </a:r>
            <a:endParaRPr lang="es-CO" b="1" dirty="0">
              <a:latin typeface="Trebuchet MS" panose="020B0603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427984" y="14847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Trebuchet MS" panose="020B0603020202020204" pitchFamily="34" charset="0"/>
              </a:rPr>
              <a:t>MEDIO DE TRANSPORTE</a:t>
            </a:r>
            <a:endParaRPr lang="es-CO" b="1" dirty="0">
              <a:latin typeface="Trebuchet MS" panose="020B0603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55576" y="90872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EDUCACIÓN</a:t>
            </a:r>
            <a:endParaRPr lang="es-CO" sz="3200" b="1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737498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55576" y="112474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Franklin Gothic Book" panose="020B0503020102020204" pitchFamily="34" charset="0"/>
              </a:rPr>
              <a:t>L</a:t>
            </a:r>
            <a:r>
              <a:rPr lang="es-CO" b="1" dirty="0" smtClean="0">
                <a:latin typeface="Franklin Gothic Book" panose="020B0503020102020204" pitchFamily="34" charset="0"/>
              </a:rPr>
              <a:t>os </a:t>
            </a:r>
            <a:r>
              <a:rPr lang="es-CO" b="1" dirty="0">
                <a:latin typeface="Franklin Gothic Book" panose="020B0503020102020204" pitchFamily="34" charset="0"/>
              </a:rPr>
              <a:t>menores de 18 años, en edad escolar que NO están estudiando </a:t>
            </a:r>
            <a:r>
              <a:rPr lang="es-CO" b="1" dirty="0" smtClean="0">
                <a:latin typeface="Franklin Gothic Book" panose="020B0503020102020204" pitchFamily="34" charset="0"/>
              </a:rPr>
              <a:t>actualmente, Por qué?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8612" y="47667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EDUCACIÓN</a:t>
            </a:r>
            <a:endParaRPr lang="es-CO" sz="3200" b="1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331554"/>
            <a:ext cx="7620000" cy="1143000"/>
          </a:xfrm>
        </p:spPr>
        <p:txBody>
          <a:bodyPr/>
          <a:lstStyle/>
          <a:p>
            <a:r>
              <a:rPr lang="es-CO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OBJETIVO</a:t>
            </a:r>
            <a:endParaRPr lang="es-CO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636912"/>
            <a:ext cx="7105600" cy="3403848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es-CO" dirty="0" smtClean="0">
                <a:latin typeface="Franklin Gothic Book" panose="020B0503020102020204" pitchFamily="34" charset="0"/>
              </a:rPr>
              <a:t>Establecer </a:t>
            </a:r>
            <a:r>
              <a:rPr lang="es-CO" dirty="0">
                <a:latin typeface="Franklin Gothic Book" panose="020B0503020102020204" pitchFamily="34" charset="0"/>
              </a:rPr>
              <a:t>mecanismos para el</a:t>
            </a:r>
            <a:r>
              <a:rPr lang="es-CO" b="1" dirty="0">
                <a:latin typeface="Franklin Gothic Book" panose="020B0503020102020204" pitchFamily="34" charset="0"/>
              </a:rPr>
              <a:t> </a:t>
            </a:r>
            <a:r>
              <a:rPr lang="es-CO" dirty="0">
                <a:latin typeface="Franklin Gothic Book" panose="020B0503020102020204" pitchFamily="34" charset="0"/>
              </a:rPr>
              <a:t>procesamiento y actualización de la información en la Vereda Cimarronas del municipio de Rionegro, que permita la toma de decisiones acertada para proyectos de inversión social, a partir del empoderamiento de la comunidad en el manejo, interpretación, análisis de datos y el </a:t>
            </a:r>
            <a:r>
              <a:rPr lang="es-CO" b="1" dirty="0">
                <a:latin typeface="Franklin Gothic Book" panose="020B0503020102020204" pitchFamily="34" charset="0"/>
              </a:rPr>
              <a:t> </a:t>
            </a:r>
            <a:r>
              <a:rPr lang="es-CO" dirty="0">
                <a:latin typeface="Franklin Gothic Book" panose="020B0503020102020204" pitchFamily="34" charset="0"/>
              </a:rPr>
              <a:t>desarrollo de la capacidad instalada.</a:t>
            </a:r>
          </a:p>
          <a:p>
            <a:pPr marL="114300" indent="0" algn="just">
              <a:buNone/>
            </a:pPr>
            <a:endParaRPr lang="es-CO" dirty="0">
              <a:latin typeface="Franklin Gothic Book" panose="020B0503020102020204" pitchFamily="34" charset="0"/>
            </a:endParaRPr>
          </a:p>
          <a:p>
            <a:pPr marL="114300" indent="0" algn="just">
              <a:buNone/>
            </a:pPr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ETAPAS:</a:t>
            </a:r>
          </a:p>
          <a:p>
            <a:pPr algn="just"/>
            <a:r>
              <a:rPr lang="es-CO" dirty="0" smtClean="0">
                <a:latin typeface="Franklin Gothic Book" panose="020B0503020102020204" pitchFamily="34" charset="0"/>
              </a:rPr>
              <a:t>Censo Social y Económico</a:t>
            </a:r>
          </a:p>
          <a:p>
            <a:pPr algn="just"/>
            <a:r>
              <a:rPr lang="es-CO" dirty="0" smtClean="0">
                <a:latin typeface="Franklin Gothic Book" panose="020B0503020102020204" pitchFamily="34" charset="0"/>
              </a:rPr>
              <a:t>Desarrollo Aplicativo</a:t>
            </a:r>
          </a:p>
          <a:p>
            <a:pPr algn="just"/>
            <a:r>
              <a:rPr lang="es-CO" dirty="0" smtClean="0">
                <a:latin typeface="Franklin Gothic Book" panose="020B0503020102020204" pitchFamily="34" charset="0"/>
              </a:rPr>
              <a:t>Transferencia y Empoderamiento del Conocimiento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66162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82470" y="1090269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rebuchet MS" panose="020B0603020202020204" pitchFamily="34" charset="0"/>
              </a:rPr>
              <a:t>T</a:t>
            </a:r>
            <a:r>
              <a:rPr lang="es-CO" sz="1600" b="1" dirty="0" smtClean="0">
                <a:latin typeface="Trebuchet MS" panose="020B0603020202020204" pitchFamily="34" charset="0"/>
              </a:rPr>
              <a:t>ipo </a:t>
            </a:r>
            <a:r>
              <a:rPr lang="es-CO" sz="1600" b="1" dirty="0">
                <a:latin typeface="Trebuchet MS" panose="020B0603020202020204" pitchFamily="34" charset="0"/>
              </a:rPr>
              <a:t>de formación </a:t>
            </a:r>
            <a:r>
              <a:rPr lang="es-CO" sz="1600" b="1" dirty="0" smtClean="0">
                <a:latin typeface="Trebuchet MS" panose="020B0603020202020204" pitchFamily="34" charset="0"/>
              </a:rPr>
              <a:t>que le </a:t>
            </a:r>
            <a:r>
              <a:rPr lang="es-CO" sz="1600" b="1" dirty="0">
                <a:latin typeface="Trebuchet MS" panose="020B0603020202020204" pitchFamily="34" charset="0"/>
              </a:rPr>
              <a:t>gustaría recibir a usted y a su familia en su </a:t>
            </a:r>
            <a:r>
              <a:rPr lang="es-CO" sz="1600" b="1" dirty="0" smtClean="0">
                <a:latin typeface="Trebuchet MS" panose="020B0603020202020204" pitchFamily="34" charset="0"/>
              </a:rPr>
              <a:t>vereda</a:t>
            </a:r>
            <a:endParaRPr lang="es-CO" sz="1600" dirty="0">
              <a:latin typeface="Trebuchet MS" panose="020B0603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7541" y="391471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EDUCACIÓN</a:t>
            </a:r>
            <a:endParaRPr lang="es-CO" sz="3200" b="1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7544" y="984215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Trebuchet MS" panose="020B0603020202020204" pitchFamily="34" charset="0"/>
              </a:rPr>
              <a:t>NÚMERO DE PERSONAS EMPLEADAS EN EL HOGAR</a:t>
            </a:r>
            <a:endParaRPr lang="es-CO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10" name="47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240590"/>
              </p:ext>
            </p:extLst>
          </p:nvPr>
        </p:nvGraphicFramePr>
        <p:xfrm>
          <a:off x="323528" y="1446866"/>
          <a:ext cx="8064896" cy="5078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67544" y="39944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ECONOMÍA</a:t>
            </a:r>
            <a:endParaRPr lang="es-CO" sz="3200" b="1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213024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572000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CONSUMO ALIMENTOS EN EL DIA</a:t>
            </a:r>
            <a:endParaRPr lang="es-CO" b="1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27584" y="1044015"/>
            <a:ext cx="294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Trebuchet MS" panose="020B0603020202020204" pitchFamily="34" charset="0"/>
              </a:rPr>
              <a:t>ALIMENTACIÓN</a:t>
            </a:r>
            <a:endParaRPr lang="es-CO" sz="2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9552" y="97624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rebuchet MS" panose="020B0603020202020204" pitchFamily="34" charset="0"/>
              </a:rPr>
              <a:t>ECONOMÍA</a:t>
            </a:r>
            <a:endParaRPr lang="en-US" sz="2400" b="1" dirty="0">
              <a:latin typeface="Trebuchet MS" panose="020B0603020202020204" pitchFamily="34" charset="0"/>
            </a:endParaRPr>
          </a:p>
          <a:p>
            <a:endParaRPr lang="es-CO" sz="24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07697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05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45930" y="729457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rebuchet MS" panose="020B0603020202020204" pitchFamily="34" charset="0"/>
              </a:rPr>
              <a:t>SALUD</a:t>
            </a:r>
            <a:endParaRPr lang="en-US" sz="2400" b="1" dirty="0">
              <a:latin typeface="Trebuchet MS" panose="020B0603020202020204" pitchFamily="34" charset="0"/>
            </a:endParaRPr>
          </a:p>
          <a:p>
            <a:endParaRPr lang="es-CO" sz="24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72144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339752" y="1098789"/>
            <a:ext cx="594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Trebuchet MS" panose="020B0603020202020204" pitchFamily="34" charset="0"/>
              </a:rPr>
              <a:t>NÚMERO DE VECES EN EL AÑO QUE VISITA AL MÉDICO</a:t>
            </a:r>
            <a:endParaRPr lang="es-CO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27584" y="1044015"/>
            <a:ext cx="294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Trebuchet MS" panose="020B0603020202020204" pitchFamily="34" charset="0"/>
              </a:rPr>
              <a:t>SALUD</a:t>
            </a:r>
            <a:endParaRPr lang="es-CO" sz="24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78617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231568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Trebuchet MS" panose="020B0603020202020204" pitchFamily="34" charset="0"/>
              </a:rPr>
              <a:t>MOTIVOS DE CONSULTA</a:t>
            </a:r>
            <a:endParaRPr lang="es-CO" dirty="0">
              <a:latin typeface="Trebuchet MS" panose="020B0603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940152" y="2204864"/>
            <a:ext cx="21602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La causa más frecuente por la que la población encuestada asiste al médico es urgencias, representada por el 25%. Un porcentaje de personas muy alto (45%) optaron por no responder a esta pregunta. Dentro de las causas diferentes a las enunciadas por las que los encuestados asisten al médico están las consultas generales, las revisiones y los </a:t>
            </a:r>
            <a:r>
              <a:rPr lang="es-CO" sz="1600" dirty="0" smtClean="0"/>
              <a:t>controles.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466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9552" y="97624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rebuchet MS" panose="020B0603020202020204" pitchFamily="34" charset="0"/>
              </a:rPr>
              <a:t>SALUD</a:t>
            </a:r>
            <a:endParaRPr lang="en-US" sz="2400" b="1" dirty="0">
              <a:latin typeface="Trebuchet MS" panose="020B0603020202020204" pitchFamily="34" charset="0"/>
            </a:endParaRPr>
          </a:p>
          <a:p>
            <a:endParaRPr lang="es-CO" sz="24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7" name="16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18756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73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9552" y="97624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rebuchet MS" panose="020B0603020202020204" pitchFamily="34" charset="0"/>
              </a:rPr>
              <a:t>NECESIDADES DE LA VEREDA</a:t>
            </a:r>
            <a:endParaRPr lang="en-US" sz="2400" b="1" dirty="0">
              <a:latin typeface="Trebuchet MS" panose="020B0603020202020204" pitchFamily="34" charset="0"/>
            </a:endParaRPr>
          </a:p>
          <a:p>
            <a:endParaRPr lang="es-CO" sz="24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37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INSITUCIONES</a:t>
            </a:r>
            <a:endParaRPr lang="es-CO" sz="3600" b="1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627710"/>
              </p:ext>
            </p:extLst>
          </p:nvPr>
        </p:nvGraphicFramePr>
        <p:xfrm>
          <a:off x="827584" y="1484784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4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47163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957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620000" cy="508918"/>
          </a:xfrm>
        </p:spPr>
        <p:txBody>
          <a:bodyPr/>
          <a:lstStyle/>
          <a:p>
            <a:r>
              <a:rPr lang="es-CO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ANTECEDENTES</a:t>
            </a:r>
            <a:endParaRPr lang="es-CO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44208" y="2708920"/>
            <a:ext cx="1897802" cy="2880320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s-CO" sz="2000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Interés común: </a:t>
            </a:r>
            <a:r>
              <a:rPr lang="es-CO" sz="2000" dirty="0" smtClean="0">
                <a:latin typeface="Franklin Gothic Book" panose="020B0503020102020204" pitchFamily="34" charset="0"/>
              </a:rPr>
              <a:t>Necesidades de información proyectos de inversión social, objeto misional</a:t>
            </a:r>
          </a:p>
          <a:p>
            <a:endParaRPr lang="es-CO" sz="2000" dirty="0">
              <a:latin typeface="Franklin Gothic Book" panose="020B0503020102020204" pitchFamily="34" charset="0"/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55088806"/>
              </p:ext>
            </p:extLst>
          </p:nvPr>
        </p:nvGraphicFramePr>
        <p:xfrm>
          <a:off x="678632" y="2348880"/>
          <a:ext cx="511750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" name="Conector recto 9"/>
          <p:cNvCxnSpPr>
            <a:endCxn id="3" idx="1"/>
          </p:cNvCxnSpPr>
          <p:nvPr/>
        </p:nvCxnSpPr>
        <p:spPr>
          <a:xfrm>
            <a:off x="5801072" y="2924944"/>
            <a:ext cx="643136" cy="122413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endCxn id="3" idx="1"/>
          </p:cNvCxnSpPr>
          <p:nvPr/>
        </p:nvCxnSpPr>
        <p:spPr>
          <a:xfrm>
            <a:off x="5801072" y="4149080"/>
            <a:ext cx="64313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endCxn id="3" idx="1"/>
          </p:cNvCxnSpPr>
          <p:nvPr/>
        </p:nvCxnSpPr>
        <p:spPr>
          <a:xfrm flipV="1">
            <a:off x="5801072" y="4149080"/>
            <a:ext cx="643136" cy="129614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03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398" y="1124744"/>
            <a:ext cx="6552946" cy="701608"/>
          </a:xfrm>
        </p:spPr>
        <p:txBody>
          <a:bodyPr/>
          <a:lstStyle/>
          <a:p>
            <a:r>
              <a:rPr lang="es-CO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PORCENTAJE DE EMPRESAS PARTICIPAN CON  EMPLEADOS EN EL </a:t>
            </a:r>
            <a:r>
              <a:rPr lang="es-CO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ORIENTE </a:t>
            </a:r>
            <a:r>
              <a:rPr lang="es-CO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ANTIOQUEÑO</a:t>
            </a:r>
            <a:br>
              <a:rPr lang="es-CO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</a:br>
            <a:endParaRPr lang="es-CO" sz="1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29784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3915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31138" y="1124744"/>
            <a:ext cx="7772400" cy="1037977"/>
          </a:xfrm>
        </p:spPr>
        <p:txBody>
          <a:bodyPr/>
          <a:lstStyle/>
          <a:p>
            <a:pPr algn="ctr"/>
            <a:r>
              <a:rPr lang="es-CO" sz="50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MUCHAS GRACIAS!!!!</a:t>
            </a:r>
            <a:endParaRPr lang="es-CO" sz="5000" b="1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4626"/>
            <a:ext cx="2592288" cy="138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89" y="2492895"/>
            <a:ext cx="3213387" cy="154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763688" y="4005064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600" b="1" dirty="0" smtClean="0"/>
          </a:p>
          <a:p>
            <a:pPr algn="ctr"/>
            <a:r>
              <a:rPr lang="es-CO" sz="3600" b="1" dirty="0" smtClean="0"/>
              <a:t>JUNTA DE ACCIÓN COMUNAL</a:t>
            </a:r>
          </a:p>
          <a:p>
            <a:pPr algn="ctr"/>
            <a:r>
              <a:rPr lang="es-CO" sz="3600" b="1" dirty="0" smtClean="0"/>
              <a:t>CIMARRONAS</a:t>
            </a:r>
            <a:endParaRPr lang="es-CO" sz="4400" b="1" dirty="0"/>
          </a:p>
        </p:txBody>
      </p:sp>
    </p:spTree>
    <p:extLst>
      <p:ext uri="{BB962C8B-B14F-4D97-AF65-F5344CB8AC3E}">
        <p14:creationId xmlns:p14="http://schemas.microsoft.com/office/powerpoint/2010/main" val="41406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04" y="3429000"/>
            <a:ext cx="2376264" cy="508918"/>
          </a:xfrm>
        </p:spPr>
        <p:txBody>
          <a:bodyPr/>
          <a:lstStyle/>
          <a:p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UBICACIÓN  </a:t>
            </a:r>
            <a:endParaRPr lang="es-CO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508104" y="107556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529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62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976246"/>
            <a:ext cx="7620000" cy="1143000"/>
          </a:xfrm>
        </p:spPr>
        <p:txBody>
          <a:bodyPr/>
          <a:lstStyle/>
          <a:p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FICHA </a:t>
            </a:r>
            <a:r>
              <a:rPr lang="es-CO" sz="36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TÉCNICA</a:t>
            </a:r>
            <a:endParaRPr lang="es-CO" sz="36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4408" y="1916832"/>
            <a:ext cx="7475984" cy="448396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CO" b="1" dirty="0" smtClean="0">
                <a:latin typeface="Franklin Gothic Book" panose="020B0503020102020204" pitchFamily="34" charset="0"/>
              </a:rPr>
              <a:t>DATOS GENERALES</a:t>
            </a:r>
          </a:p>
          <a:p>
            <a:r>
              <a:rPr lang="es-CO" u="sng" dirty="0" smtClean="0">
                <a:latin typeface="Franklin Gothic Book" panose="020B0503020102020204" pitchFamily="34" charset="0"/>
              </a:rPr>
              <a:t>Marco Temporal: </a:t>
            </a:r>
            <a:r>
              <a:rPr lang="es-CO" dirty="0" smtClean="0">
                <a:latin typeface="Franklin Gothic Book" panose="020B0503020102020204" pitchFamily="34" charset="0"/>
              </a:rPr>
              <a:t>Junio de 2014</a:t>
            </a:r>
          </a:p>
          <a:p>
            <a:r>
              <a:rPr lang="es-CO" u="sng" dirty="0" smtClean="0">
                <a:latin typeface="Franklin Gothic Book" panose="020B0503020102020204" pitchFamily="34" charset="0"/>
              </a:rPr>
              <a:t>Total Hogares Encuestados: </a:t>
            </a:r>
            <a:r>
              <a:rPr lang="es-CO" dirty="0" smtClean="0">
                <a:latin typeface="Franklin Gothic Book" panose="020B0503020102020204" pitchFamily="34" charset="0"/>
              </a:rPr>
              <a:t>95</a:t>
            </a:r>
          </a:p>
          <a:p>
            <a:r>
              <a:rPr lang="es-CO" u="sng" dirty="0" smtClean="0">
                <a:latin typeface="Franklin Gothic Book" panose="020B0503020102020204" pitchFamily="34" charset="0"/>
              </a:rPr>
              <a:t>Total Personas: </a:t>
            </a:r>
            <a:r>
              <a:rPr lang="es-CO" dirty="0" smtClean="0">
                <a:latin typeface="Franklin Gothic Book" panose="020B0503020102020204" pitchFamily="34" charset="0"/>
              </a:rPr>
              <a:t>338</a:t>
            </a:r>
          </a:p>
          <a:p>
            <a:endParaRPr lang="es-CO" dirty="0" smtClean="0">
              <a:latin typeface="Franklin Gothic Book" panose="020B0503020102020204" pitchFamily="34" charset="0"/>
            </a:endParaRPr>
          </a:p>
          <a:p>
            <a:pPr marL="114300" indent="0">
              <a:buNone/>
            </a:pPr>
            <a:r>
              <a:rPr lang="es-CO" b="1" dirty="0" smtClean="0">
                <a:latin typeface="Franklin Gothic Book" panose="020B0503020102020204" pitchFamily="34" charset="0"/>
              </a:rPr>
              <a:t>INSTRUMENTO</a:t>
            </a:r>
            <a:endParaRPr lang="es-CO" b="1" dirty="0">
              <a:latin typeface="Franklin Gothic Book" panose="020B0503020102020204" pitchFamily="34" charset="0"/>
            </a:endParaRPr>
          </a:p>
          <a:p>
            <a:pPr algn="just"/>
            <a:r>
              <a:rPr lang="es-CO" u="sng" dirty="0" smtClean="0">
                <a:latin typeface="Franklin Gothic Book" panose="020B0503020102020204" pitchFamily="34" charset="0"/>
              </a:rPr>
              <a:t>Estructura:</a:t>
            </a:r>
            <a:r>
              <a:rPr lang="es-CO" dirty="0">
                <a:latin typeface="Franklin Gothic Book" panose="020B0503020102020204" pitchFamily="34" charset="0"/>
              </a:rPr>
              <a:t> </a:t>
            </a:r>
            <a:r>
              <a:rPr lang="es-CO" dirty="0" smtClean="0">
                <a:latin typeface="Franklin Gothic Book" panose="020B0503020102020204" pitchFamily="34" charset="0"/>
              </a:rPr>
              <a:t>Información General </a:t>
            </a:r>
            <a:r>
              <a:rPr lang="es-CO" sz="1600" dirty="0" smtClean="0">
                <a:latin typeface="Franklin Gothic Book" panose="020B0503020102020204" pitchFamily="34" charset="0"/>
              </a:rPr>
              <a:t>(Número encuesta, fecha, hora, objetivo, </a:t>
            </a:r>
            <a:r>
              <a:rPr lang="es-CO" sz="1600" dirty="0" err="1" smtClean="0">
                <a:latin typeface="Franklin Gothic Book" panose="020B0503020102020204" pitchFamily="34" charset="0"/>
              </a:rPr>
              <a:t>etc</a:t>
            </a:r>
            <a:r>
              <a:rPr lang="es-CO" sz="1600" dirty="0" smtClean="0">
                <a:latin typeface="Franklin Gothic Book" panose="020B0503020102020204" pitchFamily="34" charset="0"/>
              </a:rPr>
              <a:t>)</a:t>
            </a:r>
            <a:r>
              <a:rPr lang="es-CO" dirty="0" smtClean="0">
                <a:latin typeface="Franklin Gothic Book" panose="020B0503020102020204" pitchFamily="34" charset="0"/>
              </a:rPr>
              <a:t>, Datos identificación, </a:t>
            </a:r>
            <a:r>
              <a:rPr lang="es-CO" sz="2000" dirty="0" smtClean="0">
                <a:latin typeface="Franklin Gothic Book" panose="020B0503020102020204" pitchFamily="34" charset="0"/>
              </a:rPr>
              <a:t>Estudio: </a:t>
            </a:r>
            <a:r>
              <a:rPr lang="es-CO" sz="1600" dirty="0" smtClean="0">
                <a:latin typeface="Franklin Gothic Book" panose="020B0503020102020204" pitchFamily="34" charset="0"/>
              </a:rPr>
              <a:t>Aspectos demográficos, Aspectos Económicos, Aspectos Educación, Aspectos Salud, Aspectos Viviendas, Aspectos Empleo.</a:t>
            </a:r>
          </a:p>
          <a:p>
            <a:pPr algn="just"/>
            <a:r>
              <a:rPr lang="es-CO" u="sng" dirty="0" smtClean="0">
                <a:latin typeface="Franklin Gothic Book" panose="020B0503020102020204" pitchFamily="34" charset="0"/>
              </a:rPr>
              <a:t>Tipo de preguntas: </a:t>
            </a:r>
            <a:r>
              <a:rPr lang="es-CO" dirty="0" smtClean="0">
                <a:latin typeface="Franklin Gothic Book" panose="020B0503020102020204" pitchFamily="34" charset="0"/>
              </a:rPr>
              <a:t>dicotómicas (16), selección múltiple (19), única respuesta (11), preguntas abiertas (12)</a:t>
            </a:r>
            <a:endParaRPr lang="es-CO" dirty="0">
              <a:latin typeface="Franklin Gothic Book" panose="020B0503020102020204" pitchFamily="34" charset="0"/>
            </a:endParaRPr>
          </a:p>
          <a:p>
            <a:r>
              <a:rPr lang="es-CO" u="sng" dirty="0" smtClean="0">
                <a:latin typeface="Franklin Gothic Book" panose="020B0503020102020204" pitchFamily="34" charset="0"/>
              </a:rPr>
              <a:t>Total Preguntas: </a:t>
            </a:r>
            <a:r>
              <a:rPr lang="es-CO" dirty="0" smtClean="0">
                <a:latin typeface="Franklin Gothic Book" panose="020B0503020102020204" pitchFamily="34" charset="0"/>
              </a:rPr>
              <a:t>58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2190" y="3095199"/>
            <a:ext cx="1661120" cy="508918"/>
          </a:xfrm>
        </p:spPr>
        <p:txBody>
          <a:bodyPr/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hlinkClick r:id="rId2" action="ppaction://hlinkfile"/>
              </a:rPr>
              <a:t>FOTOS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09038" y="1816224"/>
            <a:ext cx="4255050" cy="3773016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975048" y="1133261"/>
            <a:ext cx="166112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PROCESO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97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310" y="1311809"/>
            <a:ext cx="7753890" cy="4785729"/>
          </a:xfrm>
        </p:spPr>
        <p:txBody>
          <a:bodyPr/>
          <a:lstStyle/>
          <a:p>
            <a:pPr marL="114300" indent="0">
              <a:buNone/>
            </a:pPr>
            <a:r>
              <a:rPr lang="es-CO" b="1" dirty="0" smtClean="0">
                <a:latin typeface="Trebuchet MS" panose="020B0603020202020204" pitchFamily="34" charset="0"/>
              </a:rPr>
              <a:t>NÚMERO DE PERSONAS QUE HABITAN EL HOGAR</a:t>
            </a:r>
          </a:p>
          <a:p>
            <a:endParaRPr lang="es-CO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372093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34470" y="6146720"/>
            <a:ext cx="7753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latin typeface="Franklin Gothic Book" panose="020B0503020102020204" pitchFamily="34" charset="0"/>
              </a:rPr>
              <a:t>De los encuestados prevalece tener un hogar conformado </a:t>
            </a:r>
            <a:r>
              <a:rPr lang="es-CO" sz="1400" dirty="0" smtClean="0">
                <a:latin typeface="Franklin Gothic Book" panose="020B0503020102020204" pitchFamily="34" charset="0"/>
              </a:rPr>
              <a:t>por 2 - 3 </a:t>
            </a:r>
            <a:r>
              <a:rPr lang="es-CO" sz="1400" dirty="0">
                <a:latin typeface="Franklin Gothic Book" panose="020B0503020102020204" pitchFamily="34" charset="0"/>
              </a:rPr>
              <a:t>y 4 </a:t>
            </a:r>
            <a:r>
              <a:rPr lang="es-CO" sz="1400" dirty="0" smtClean="0">
                <a:latin typeface="Franklin Gothic Book" panose="020B0503020102020204" pitchFamily="34" charset="0"/>
              </a:rPr>
              <a:t>personas; por el contrario sólo se cuenta con dos hogares con el mayor número de personas dentro de su vivienda.</a:t>
            </a:r>
          </a:p>
          <a:p>
            <a:pPr algn="just"/>
            <a:endParaRPr lang="es-CO" sz="14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620310"/>
              </p:ext>
            </p:extLst>
          </p:nvPr>
        </p:nvGraphicFramePr>
        <p:xfrm>
          <a:off x="971600" y="1494127"/>
          <a:ext cx="7105600" cy="478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36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48073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27584" y="13407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Franklin Gothic Book" panose="020B0503020102020204" pitchFamily="34" charset="0"/>
              </a:rPr>
              <a:t>ESTRATO</a:t>
            </a:r>
            <a:endParaRPr lang="es-CO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845" y="441186"/>
            <a:ext cx="7620000" cy="1143000"/>
          </a:xfrm>
        </p:spPr>
        <p:txBody>
          <a:bodyPr/>
          <a:lstStyle/>
          <a:p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INFORMACIÓN HABITANTES DEL HOGAR</a:t>
            </a:r>
            <a:endParaRPr lang="es-CO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33" y="223595"/>
            <a:ext cx="1404155" cy="7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2" y="383353"/>
            <a:ext cx="1440161" cy="69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049138"/>
              </p:ext>
            </p:extLst>
          </p:nvPr>
        </p:nvGraphicFramePr>
        <p:xfrm>
          <a:off x="251520" y="1293153"/>
          <a:ext cx="8064896" cy="510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774976" y="476672"/>
            <a:ext cx="202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  <a:latin typeface="Franklin Gothic Book" panose="020B0503020102020204" pitchFamily="34" charset="0"/>
              </a:rPr>
              <a:t>JAC CIMARRONAS</a:t>
            </a:r>
            <a:endParaRPr lang="es-CO" b="1" dirty="0">
              <a:solidFill>
                <a:schemeClr val="accent3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Personalizado 2">
      <a:dk1>
        <a:srgbClr val="2F2B20"/>
      </a:dk1>
      <a:lt1>
        <a:srgbClr val="FFFFFF"/>
      </a:lt1>
      <a:dk2>
        <a:srgbClr val="D8D8D8"/>
      </a:dk2>
      <a:lt2>
        <a:srgbClr val="DFDCB7"/>
      </a:lt2>
      <a:accent1>
        <a:srgbClr val="F2F2F2"/>
      </a:accent1>
      <a:accent2>
        <a:srgbClr val="9CBEBD"/>
      </a:accent2>
      <a:accent3>
        <a:srgbClr val="D2CB6C"/>
      </a:accent3>
      <a:accent4>
        <a:srgbClr val="95A39D"/>
      </a:accent4>
      <a:accent5>
        <a:srgbClr val="F2F2F2"/>
      </a:accent5>
      <a:accent6>
        <a:srgbClr val="FFFFFF"/>
      </a:accent6>
      <a:hlink>
        <a:srgbClr val="002060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5A8E17ACCF5CF428F5E5F35464E5641" ma:contentTypeVersion="2" ma:contentTypeDescription="Crear nuevo documento." ma:contentTypeScope="" ma:versionID="37d140ccfb9b45121decc99d4e0c56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ef8d95fb3bfc47037616d9fe9b51bb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69B94E1-8EE6-4FC5-96A8-512497D6CBDF}"/>
</file>

<file path=customXml/itemProps2.xml><?xml version="1.0" encoding="utf-8"?>
<ds:datastoreItem xmlns:ds="http://schemas.openxmlformats.org/officeDocument/2006/customXml" ds:itemID="{108873F7-000F-4D08-B580-E5A39C27BA98}"/>
</file>

<file path=customXml/itemProps3.xml><?xml version="1.0" encoding="utf-8"?>
<ds:datastoreItem xmlns:ds="http://schemas.openxmlformats.org/officeDocument/2006/customXml" ds:itemID="{0DCB36D2-4215-49EC-8992-9C1A9C914ADA}"/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2487</TotalTime>
  <Words>538</Words>
  <Application>Microsoft Office PowerPoint</Application>
  <PresentationFormat>Presentación en pantalla (4:3)</PresentationFormat>
  <Paragraphs>116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Franklin Gothic Book</vt:lpstr>
      <vt:lpstr>Trebuchet MS</vt:lpstr>
      <vt:lpstr>Adyacencia</vt:lpstr>
      <vt:lpstr>PROYECTO CIMARRONAS</vt:lpstr>
      <vt:lpstr>OBJETIVO</vt:lpstr>
      <vt:lpstr>ANTECEDENTES</vt:lpstr>
      <vt:lpstr>UBICACIÓN  </vt:lpstr>
      <vt:lpstr>FICHA TÉCNICA</vt:lpstr>
      <vt:lpstr>FOTOS</vt:lpstr>
      <vt:lpstr>Presentación de PowerPoint</vt:lpstr>
      <vt:lpstr>Presentación de PowerPoint</vt:lpstr>
      <vt:lpstr>INFORMACIÓN HABITANTES DEL HOGAR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INSITUCIONES</vt:lpstr>
      <vt:lpstr>Presentación de PowerPoint</vt:lpstr>
      <vt:lpstr>PORCENTAJE DE EMPRESAS PARTICIPAN CON  EMPLEADOS EN EL ORIENTE ANTIOQUEÑO </vt:lpstr>
      <vt:lpstr>MUCHAS GRACIAS!!!!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CIMARRONAS</dc:title>
  <dc:creator>mi pc</dc:creator>
  <cp:lastModifiedBy>Maria Isabel Gómez David</cp:lastModifiedBy>
  <cp:revision>104</cp:revision>
  <dcterms:created xsi:type="dcterms:W3CDTF">2014-10-21T18:47:55Z</dcterms:created>
  <dcterms:modified xsi:type="dcterms:W3CDTF">2014-12-16T16:22:37Z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0x010100F5A8E17ACCF5CF428F5E5F35464E5641</vt:lpwstr>
  </property>
</Properties>
</file>